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65" r:id="rId4"/>
    <p:sldId id="262" r:id="rId5"/>
    <p:sldId id="259" r:id="rId6"/>
    <p:sldId id="261" r:id="rId7"/>
    <p:sldId id="267" r:id="rId8"/>
    <p:sldId id="420" r:id="rId9"/>
    <p:sldId id="418" r:id="rId10"/>
    <p:sldId id="278" r:id="rId11"/>
    <p:sldId id="273" r:id="rId12"/>
    <p:sldId id="419" r:id="rId13"/>
    <p:sldId id="280" r:id="rId14"/>
    <p:sldId id="270" r:id="rId15"/>
    <p:sldId id="269" r:id="rId16"/>
    <p:sldId id="281" r:id="rId17"/>
    <p:sldId id="279" r:id="rId18"/>
    <p:sldId id="271" r:id="rId19"/>
    <p:sldId id="272" r:id="rId20"/>
    <p:sldId id="274" r:id="rId21"/>
    <p:sldId id="275" r:id="rId22"/>
    <p:sldId id="276" r:id="rId23"/>
    <p:sldId id="417" r:id="rId24"/>
    <p:sldId id="421" r:id="rId25"/>
    <p:sldId id="422"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16" autoAdjust="0"/>
    <p:restoredTop sz="94660"/>
  </p:normalViewPr>
  <p:slideViewPr>
    <p:cSldViewPr snapToGrid="0">
      <p:cViewPr varScale="1">
        <p:scale>
          <a:sx n="82" d="100"/>
          <a:sy n="82" d="100"/>
        </p:scale>
        <p:origin x="200" y="5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7699E3-775F-EF48-9179-4A78F1DF546D}" type="datetimeFigureOut">
              <a:rPr lang="en-US" smtClean="0"/>
              <a:t>9/26/21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0AA9F-519F-404C-A1F3-26672D2742CC}" type="slidenum">
              <a:rPr lang="en-US" smtClean="0"/>
              <a:t>‹#›</a:t>
            </a:fld>
            <a:endParaRPr lang="en-US"/>
          </a:p>
        </p:txBody>
      </p:sp>
    </p:spTree>
    <p:extLst>
      <p:ext uri="{BB962C8B-B14F-4D97-AF65-F5344CB8AC3E}">
        <p14:creationId xmlns:p14="http://schemas.microsoft.com/office/powerpoint/2010/main" val="29176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thank you for your attention </a:t>
            </a:r>
          </a:p>
          <a:p>
            <a:r>
              <a:rPr lang="en-US" dirty="0"/>
              <a:t>That pretty much complete my talk.</a:t>
            </a:r>
          </a:p>
        </p:txBody>
      </p:sp>
      <p:sp>
        <p:nvSpPr>
          <p:cNvPr id="4" name="Slide Number Placeholder 3"/>
          <p:cNvSpPr>
            <a:spLocks noGrp="1"/>
          </p:cNvSpPr>
          <p:nvPr>
            <p:ph type="sldNum" sz="quarter" idx="5"/>
          </p:nvPr>
        </p:nvSpPr>
        <p:spPr/>
        <p:txBody>
          <a:bodyPr/>
          <a:lstStyle/>
          <a:p>
            <a:fld id="{08A8547B-C490-E645-B4CF-20424AECEC7F}" type="slidenum">
              <a:rPr lang="en-US" smtClean="0"/>
              <a:t>23</a:t>
            </a:fld>
            <a:endParaRPr lang="en-US"/>
          </a:p>
        </p:txBody>
      </p:sp>
    </p:spTree>
    <p:extLst>
      <p:ext uri="{BB962C8B-B14F-4D97-AF65-F5344CB8AC3E}">
        <p14:creationId xmlns:p14="http://schemas.microsoft.com/office/powerpoint/2010/main" val="1168542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1721-0535-E045-9397-ED27B05234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2C9383-B868-DE49-853A-533A03C4BD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7EBFD7-E842-7A47-BEAF-7564A170ED36}"/>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5" name="Footer Placeholder 4">
            <a:extLst>
              <a:ext uri="{FF2B5EF4-FFF2-40B4-BE49-F238E27FC236}">
                <a16:creationId xmlns:a16="http://schemas.microsoft.com/office/drawing/2014/main" id="{1EB57968-D763-9549-8F77-8DF73CFFE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2D7113-EA4F-2F4F-9965-1124F4324F3F}"/>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983043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6D1A-DC2E-A345-AB17-3A26133ABA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3548D8-0038-034D-82BC-178FC246F2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89F31D-7874-8F41-BD9F-25C248FC066C}"/>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5" name="Footer Placeholder 4">
            <a:extLst>
              <a:ext uri="{FF2B5EF4-FFF2-40B4-BE49-F238E27FC236}">
                <a16:creationId xmlns:a16="http://schemas.microsoft.com/office/drawing/2014/main" id="{69989571-418E-A844-809F-65FAECE46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9E8316-BE5D-3E4B-BB16-3CEC71BD29F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23491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1A9D2A-0C14-B24B-8A07-CEA8C8AE21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11AF8D-25D4-774D-A6E0-132BBEC8DB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DDCA9-5B45-4548-A733-6CFB7F8EAE7D}"/>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5" name="Footer Placeholder 4">
            <a:extLst>
              <a:ext uri="{FF2B5EF4-FFF2-40B4-BE49-F238E27FC236}">
                <a16:creationId xmlns:a16="http://schemas.microsoft.com/office/drawing/2014/main" id="{843B004C-A703-6648-9F63-A42423FD2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F5CD3-F15D-E448-8D85-A9BE214F4A8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663054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82901-9657-EE41-94F3-616B3DBA2B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FF5880-3F93-9741-B1A2-077E009BFE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545996-A86B-1A43-8112-C9171E6FFDFE}"/>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5" name="Footer Placeholder 4">
            <a:extLst>
              <a:ext uri="{FF2B5EF4-FFF2-40B4-BE49-F238E27FC236}">
                <a16:creationId xmlns:a16="http://schemas.microsoft.com/office/drawing/2014/main" id="{51CFE4FD-B7EF-894C-8703-EA0D7A7DE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A4281-53DC-4C4B-A9F8-356B95AC724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501907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BD5E-49FD-3C49-AE08-F77715BE9B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DFB5E-6183-9B41-BE2A-A37DF570CD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A15F2-C96A-A049-9E9B-DE7A112018CB}"/>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5" name="Footer Placeholder 4">
            <a:extLst>
              <a:ext uri="{FF2B5EF4-FFF2-40B4-BE49-F238E27FC236}">
                <a16:creationId xmlns:a16="http://schemas.microsoft.com/office/drawing/2014/main" id="{2A4131CD-1E00-0B47-9FFF-714A00FC8B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2303C-25AC-2048-B942-3A22B312468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46004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2A9B8-6CB7-D74B-963E-78BB249651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9C5E14-0BA2-3F4E-BC40-A4C80B7B58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4F53AA-C936-8E48-A3F1-52AE29A661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7C377F-E6BB-0E47-A68E-418A4C265C2A}"/>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6" name="Footer Placeholder 5">
            <a:extLst>
              <a:ext uri="{FF2B5EF4-FFF2-40B4-BE49-F238E27FC236}">
                <a16:creationId xmlns:a16="http://schemas.microsoft.com/office/drawing/2014/main" id="{9E79ACA1-F123-0042-AF7D-9883E523C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7AFEE-9F3A-3D45-B630-255DBF541930}"/>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506578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66E7-3875-4E45-8910-B96114D08D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8EF99-2710-F344-8125-78D06B649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E43B90-8232-184F-BD63-A80E03AA90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6AE726-92D8-0442-8D17-B9B9E159DB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DBFACD-8536-344D-9BA4-6170EDE20C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497107-BC95-E640-ABEA-66F11812FDF9}"/>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8" name="Footer Placeholder 7">
            <a:extLst>
              <a:ext uri="{FF2B5EF4-FFF2-40B4-BE49-F238E27FC236}">
                <a16:creationId xmlns:a16="http://schemas.microsoft.com/office/drawing/2014/main" id="{2E6CF3BD-7778-EC4A-A796-1739F7855A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CEB805-01E0-D84B-81B6-B0CC46997DE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781103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9322-F380-5148-8964-19850543B4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0B70F0-65C1-6C4B-8883-1FA42A401590}"/>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4" name="Footer Placeholder 3">
            <a:extLst>
              <a:ext uri="{FF2B5EF4-FFF2-40B4-BE49-F238E27FC236}">
                <a16:creationId xmlns:a16="http://schemas.microsoft.com/office/drawing/2014/main" id="{975981DD-0F1F-4F46-8CB3-F842AA04BA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57871F-05B1-4944-BA89-078648DC6E60}"/>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72306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E99C2E-5E76-A14F-BDD0-2E258824A0A8}"/>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3" name="Footer Placeholder 2">
            <a:extLst>
              <a:ext uri="{FF2B5EF4-FFF2-40B4-BE49-F238E27FC236}">
                <a16:creationId xmlns:a16="http://schemas.microsoft.com/office/drawing/2014/main" id="{42DB07A3-8DC8-B94D-A5C5-3C2DBF8B67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4B0EC0-7B6C-D74F-B219-EE1F0EBFFA7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5595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A80E0-FAB9-3545-9BE9-00141170D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83E8F9-44ED-AC46-8BEC-B5F91691C6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457215-842D-B844-8EE8-225A9AE68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DD998D-2C67-E34B-B796-A9913DC5E6EF}"/>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6" name="Footer Placeholder 5">
            <a:extLst>
              <a:ext uri="{FF2B5EF4-FFF2-40B4-BE49-F238E27FC236}">
                <a16:creationId xmlns:a16="http://schemas.microsoft.com/office/drawing/2014/main" id="{19B3D4A5-77A3-2E4B-9711-94471E36C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131469-6CE1-FE4D-B581-B3A8C26DF93F}"/>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92142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E0653-555B-524E-BDA8-9FFDB35D1B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58346B-451E-3040-8AC2-441D32DDCD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C4B20D-DF00-6F4A-B3A9-6F37F5E23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891866-2180-2244-BE57-E7370196A6E1}"/>
              </a:ext>
            </a:extLst>
          </p:cNvPr>
          <p:cNvSpPr>
            <a:spLocks noGrp="1"/>
          </p:cNvSpPr>
          <p:nvPr>
            <p:ph type="dt" sz="half" idx="10"/>
          </p:nvPr>
        </p:nvSpPr>
        <p:spPr/>
        <p:txBody>
          <a:bodyPr/>
          <a:lstStyle/>
          <a:p>
            <a:fld id="{3657AA7F-BE72-4467-897E-7A302F46504F}" type="datetimeFigureOut">
              <a:rPr lang="en-US" smtClean="0"/>
              <a:t>9/25/21</a:t>
            </a:fld>
            <a:endParaRPr lang="en-US"/>
          </a:p>
        </p:txBody>
      </p:sp>
      <p:sp>
        <p:nvSpPr>
          <p:cNvPr id="6" name="Footer Placeholder 5">
            <a:extLst>
              <a:ext uri="{FF2B5EF4-FFF2-40B4-BE49-F238E27FC236}">
                <a16:creationId xmlns:a16="http://schemas.microsoft.com/office/drawing/2014/main" id="{14F33E96-4D7F-4444-ADC3-13893ADA8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FB427A-795E-C741-A78E-1302B0340EB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18366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62B77-5D34-FE47-8138-5B031517C2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E96EE7-E80E-B54E-9B93-3DA27BC50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CE7D8-E019-F847-908D-CE40440C19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7AA7F-BE72-4467-897E-7A302F46504F}" type="datetimeFigureOut">
              <a:rPr lang="en-US" smtClean="0"/>
              <a:pPr/>
              <a:t>9/25/21</a:t>
            </a:fld>
            <a:endParaRPr lang="en-US" dirty="0"/>
          </a:p>
        </p:txBody>
      </p:sp>
      <p:sp>
        <p:nvSpPr>
          <p:cNvPr id="5" name="Footer Placeholder 4">
            <a:extLst>
              <a:ext uri="{FF2B5EF4-FFF2-40B4-BE49-F238E27FC236}">
                <a16:creationId xmlns:a16="http://schemas.microsoft.com/office/drawing/2014/main" id="{E792B5C4-9A61-6C4C-BCA8-B23B09906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4AC75C46-D108-C04E-911B-2186E53E7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26640271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D234529F-2D5B-4FFC-B408-64654737ED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0" y="8829"/>
            <a:ext cx="12192001" cy="6857990"/>
          </a:xfrm>
          <a:prstGeom prst="rect">
            <a:avLst/>
          </a:prstGeom>
        </p:spPr>
      </p:pic>
      <p:sp>
        <p:nvSpPr>
          <p:cNvPr id="2" name="Title 1">
            <a:extLst>
              <a:ext uri="{FF2B5EF4-FFF2-40B4-BE49-F238E27FC236}">
                <a16:creationId xmlns:a16="http://schemas.microsoft.com/office/drawing/2014/main" id="{A40F104C-29C2-405B-A752-D0CEBA0724B4}"/>
              </a:ext>
            </a:extLst>
          </p:cNvPr>
          <p:cNvSpPr>
            <a:spLocks noGrp="1"/>
          </p:cNvSpPr>
          <p:nvPr>
            <p:ph type="ctrTitle"/>
          </p:nvPr>
        </p:nvSpPr>
        <p:spPr>
          <a:xfrm>
            <a:off x="426972" y="0"/>
            <a:ext cx="11338053" cy="1826983"/>
          </a:xfrm>
        </p:spPr>
        <p:txBody>
          <a:bodyPr anchor="b">
            <a:normAutofit/>
          </a:bodyPr>
          <a:lstStyle/>
          <a:p>
            <a:r>
              <a:rPr lang="en-US" b="1" dirty="0">
                <a:solidFill>
                  <a:schemeClr val="accent1">
                    <a:lumMod val="75000"/>
                  </a:schemeClr>
                </a:solidFill>
              </a:rPr>
              <a:t>Analysis for Best Cities to Live in California</a:t>
            </a:r>
          </a:p>
        </p:txBody>
      </p:sp>
      <p:sp>
        <p:nvSpPr>
          <p:cNvPr id="3" name="Subtitle 2">
            <a:extLst>
              <a:ext uri="{FF2B5EF4-FFF2-40B4-BE49-F238E27FC236}">
                <a16:creationId xmlns:a16="http://schemas.microsoft.com/office/drawing/2014/main" id="{3714A63A-5668-4A7F-912F-ADAD13050EEB}"/>
              </a:ext>
            </a:extLst>
          </p:cNvPr>
          <p:cNvSpPr>
            <a:spLocks noGrp="1"/>
          </p:cNvSpPr>
          <p:nvPr>
            <p:ph type="subTitle" idx="1"/>
          </p:nvPr>
        </p:nvSpPr>
        <p:spPr>
          <a:xfrm>
            <a:off x="8000533" y="5916015"/>
            <a:ext cx="4887458" cy="747817"/>
          </a:xfrm>
        </p:spPr>
        <p:txBody>
          <a:bodyPr anchor="t">
            <a:normAutofit/>
          </a:bodyPr>
          <a:lstStyle/>
          <a:p>
            <a:r>
              <a:rPr lang="en-US" b="1" dirty="0">
                <a:solidFill>
                  <a:srgbClr val="0070C0"/>
                </a:solidFill>
              </a:rPr>
              <a:t>Sudip , Tamasree &amp; Hima</a:t>
            </a:r>
          </a:p>
        </p:txBody>
      </p:sp>
    </p:spTree>
    <p:extLst>
      <p:ext uri="{BB962C8B-B14F-4D97-AF65-F5344CB8AC3E}">
        <p14:creationId xmlns:p14="http://schemas.microsoft.com/office/powerpoint/2010/main" val="5608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C2617-7426-6740-A34D-51C801D37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005" y="211902"/>
            <a:ext cx="4270596" cy="2911343"/>
          </a:xfrm>
          <a:prstGeom prst="rect">
            <a:avLst/>
          </a:prstGeom>
        </p:spPr>
      </p:pic>
      <p:pic>
        <p:nvPicPr>
          <p:cNvPr id="13" name="Picture 12">
            <a:extLst>
              <a:ext uri="{FF2B5EF4-FFF2-40B4-BE49-F238E27FC236}">
                <a16:creationId xmlns:a16="http://schemas.microsoft.com/office/drawing/2014/main" id="{B28BA2B0-EE03-A94D-99B0-2FE2ADBEF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5473" y="3545074"/>
            <a:ext cx="4449907" cy="3033582"/>
          </a:xfrm>
          <a:prstGeom prst="rect">
            <a:avLst/>
          </a:prstGeom>
        </p:spPr>
      </p:pic>
      <p:pic>
        <p:nvPicPr>
          <p:cNvPr id="15" name="Picture 14">
            <a:extLst>
              <a:ext uri="{FF2B5EF4-FFF2-40B4-BE49-F238E27FC236}">
                <a16:creationId xmlns:a16="http://schemas.microsoft.com/office/drawing/2014/main" id="{7FF914C3-908D-0E4F-A1C3-13DD6434B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592" y="211902"/>
            <a:ext cx="4449907" cy="2994014"/>
          </a:xfrm>
          <a:prstGeom prst="rect">
            <a:avLst/>
          </a:prstGeom>
        </p:spPr>
      </p:pic>
      <p:sp>
        <p:nvSpPr>
          <p:cNvPr id="19" name="Rectangle 18">
            <a:extLst>
              <a:ext uri="{FF2B5EF4-FFF2-40B4-BE49-F238E27FC236}">
                <a16:creationId xmlns:a16="http://schemas.microsoft.com/office/drawing/2014/main" id="{DB742F8F-6DEB-8245-A546-C2EBB4BC94BA}"/>
              </a:ext>
            </a:extLst>
          </p:cNvPr>
          <p:cNvSpPr/>
          <p:nvPr/>
        </p:nvSpPr>
        <p:spPr>
          <a:xfrm>
            <a:off x="-88135" y="0"/>
            <a:ext cx="2321469" cy="954107"/>
          </a:xfrm>
          <a:prstGeom prst="rect">
            <a:avLst/>
          </a:prstGeom>
        </p:spPr>
        <p:txBody>
          <a:bodyPr wrap="none">
            <a:spAutoFit/>
          </a:bodyPr>
          <a:lstStyle/>
          <a:p>
            <a:pPr marL="514350" indent="-514350">
              <a:buAutoNum type="arabicPeriod"/>
            </a:pPr>
            <a:r>
              <a:rPr lang="en-US" sz="2800" b="1" dirty="0">
                <a:latin typeface="Arial" panose="020B0604020202020204" pitchFamily="34" charset="0"/>
                <a:cs typeface="Arial" panose="020B0604020202020204" pitchFamily="34" charset="0"/>
              </a:rPr>
              <a:t>Economy</a:t>
            </a:r>
          </a:p>
          <a:p>
            <a:pPr marL="514350" indent="-514350">
              <a:buAutoNum type="arabicPeriod"/>
            </a:pPr>
            <a:endParaRPr lang="en-US" sz="2800" b="1"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E3907692-E58D-2147-9554-7DF7E1001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752" y="3429000"/>
            <a:ext cx="4601551" cy="3256097"/>
          </a:xfrm>
          <a:prstGeom prst="rect">
            <a:avLst/>
          </a:prstGeom>
        </p:spPr>
      </p:pic>
    </p:spTree>
    <p:extLst>
      <p:ext uri="{BB962C8B-B14F-4D97-AF65-F5344CB8AC3E}">
        <p14:creationId xmlns:p14="http://schemas.microsoft.com/office/powerpoint/2010/main" val="1080128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47E25A-C427-F742-9E17-C7D8AE448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9" y="355060"/>
            <a:ext cx="6343617" cy="6337570"/>
          </a:xfrm>
          <a:prstGeom prst="rect">
            <a:avLst/>
          </a:prstGeom>
        </p:spPr>
      </p:pic>
      <p:pic>
        <p:nvPicPr>
          <p:cNvPr id="7" name="Picture 6">
            <a:extLst>
              <a:ext uri="{FF2B5EF4-FFF2-40B4-BE49-F238E27FC236}">
                <a16:creationId xmlns:a16="http://schemas.microsoft.com/office/drawing/2014/main" id="{28A4CD65-8E75-2A45-9233-38691DCAD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546" y="355060"/>
            <a:ext cx="5811454" cy="6337570"/>
          </a:xfrm>
          <a:prstGeom prst="rect">
            <a:avLst/>
          </a:prstGeom>
        </p:spPr>
      </p:pic>
    </p:spTree>
    <p:extLst>
      <p:ext uri="{BB962C8B-B14F-4D97-AF65-F5344CB8AC3E}">
        <p14:creationId xmlns:p14="http://schemas.microsoft.com/office/powerpoint/2010/main" val="315092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B3A9B4C-9A33-244C-BBBD-6E6715161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271" y="3438113"/>
            <a:ext cx="4379771" cy="3419887"/>
          </a:xfrm>
          <a:prstGeom prst="rect">
            <a:avLst/>
          </a:prstGeom>
        </p:spPr>
      </p:pic>
      <p:sp>
        <p:nvSpPr>
          <p:cNvPr id="14" name="Title 1">
            <a:extLst>
              <a:ext uri="{FF2B5EF4-FFF2-40B4-BE49-F238E27FC236}">
                <a16:creationId xmlns:a16="http://schemas.microsoft.com/office/drawing/2014/main" id="{FAAFB2F7-B7B3-B044-8803-CF95C046A5A9}"/>
              </a:ext>
            </a:extLst>
          </p:cNvPr>
          <p:cNvSpPr>
            <a:spLocks noGrp="1"/>
          </p:cNvSpPr>
          <p:nvPr>
            <p:ph type="title"/>
          </p:nvPr>
        </p:nvSpPr>
        <p:spPr>
          <a:xfrm>
            <a:off x="0" y="0"/>
            <a:ext cx="2712203" cy="953311"/>
          </a:xfrm>
        </p:spPr>
        <p:txBody>
          <a:bodyPr>
            <a:normAutofit/>
          </a:bodyPr>
          <a:lstStyle/>
          <a:p>
            <a:r>
              <a:rPr lang="en-US" sz="2800" b="1" dirty="0">
                <a:latin typeface="Arial" panose="020B0604020202020204" pitchFamily="34" charset="0"/>
                <a:cs typeface="Arial" panose="020B0604020202020204" pitchFamily="34" charset="0"/>
              </a:rPr>
              <a:t>2. Education</a:t>
            </a:r>
          </a:p>
        </p:txBody>
      </p:sp>
      <p:pic>
        <p:nvPicPr>
          <p:cNvPr id="8" name="Picture 7">
            <a:extLst>
              <a:ext uri="{FF2B5EF4-FFF2-40B4-BE49-F238E27FC236}">
                <a16:creationId xmlns:a16="http://schemas.microsoft.com/office/drawing/2014/main" id="{7BDCDD57-F83B-0B46-AE7B-293F507FB6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007" y="75095"/>
            <a:ext cx="4434969" cy="3417819"/>
          </a:xfrm>
          <a:prstGeom prst="rect">
            <a:avLst/>
          </a:prstGeom>
        </p:spPr>
      </p:pic>
      <p:pic>
        <p:nvPicPr>
          <p:cNvPr id="3" name="Picture 2">
            <a:extLst>
              <a:ext uri="{FF2B5EF4-FFF2-40B4-BE49-F238E27FC236}">
                <a16:creationId xmlns:a16="http://schemas.microsoft.com/office/drawing/2014/main" id="{99D5EB71-C270-E242-BE6F-D10E6F560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0439" y="75095"/>
            <a:ext cx="3576924" cy="3268770"/>
          </a:xfrm>
          <a:prstGeom prst="rect">
            <a:avLst/>
          </a:prstGeom>
        </p:spPr>
      </p:pic>
      <p:pic>
        <p:nvPicPr>
          <p:cNvPr id="10" name="Picture 9">
            <a:extLst>
              <a:ext uri="{FF2B5EF4-FFF2-40B4-BE49-F238E27FC236}">
                <a16:creationId xmlns:a16="http://schemas.microsoft.com/office/drawing/2014/main" id="{FE4861F0-21A3-C74F-B101-F2E83379B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0439" y="3599889"/>
            <a:ext cx="3576924" cy="3258111"/>
          </a:xfrm>
          <a:prstGeom prst="rect">
            <a:avLst/>
          </a:prstGeom>
        </p:spPr>
      </p:pic>
    </p:spTree>
    <p:extLst>
      <p:ext uri="{BB962C8B-B14F-4D97-AF65-F5344CB8AC3E}">
        <p14:creationId xmlns:p14="http://schemas.microsoft.com/office/powerpoint/2010/main" val="3850931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65C007-5DDD-584D-93CF-B1AEC2317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1345" y="3687230"/>
            <a:ext cx="4143983" cy="3193569"/>
          </a:xfrm>
          <a:prstGeom prst="rect">
            <a:avLst/>
          </a:prstGeom>
        </p:spPr>
      </p:pic>
      <p:pic>
        <p:nvPicPr>
          <p:cNvPr id="7" name="Picture 6">
            <a:extLst>
              <a:ext uri="{FF2B5EF4-FFF2-40B4-BE49-F238E27FC236}">
                <a16:creationId xmlns:a16="http://schemas.microsoft.com/office/drawing/2014/main" id="{A4340847-86CC-0E40-AD94-BEA93E4D8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681" y="154260"/>
            <a:ext cx="4249309" cy="3274740"/>
          </a:xfrm>
          <a:prstGeom prst="rect">
            <a:avLst/>
          </a:prstGeom>
        </p:spPr>
      </p:pic>
      <p:pic>
        <p:nvPicPr>
          <p:cNvPr id="10" name="Picture 9">
            <a:extLst>
              <a:ext uri="{FF2B5EF4-FFF2-40B4-BE49-F238E27FC236}">
                <a16:creationId xmlns:a16="http://schemas.microsoft.com/office/drawing/2014/main" id="{33BE3D8F-D46E-0243-83E4-469ECD0B54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846" y="200153"/>
            <a:ext cx="4490154" cy="3460347"/>
          </a:xfrm>
          <a:prstGeom prst="rect">
            <a:avLst/>
          </a:prstGeom>
        </p:spPr>
      </p:pic>
      <p:sp>
        <p:nvSpPr>
          <p:cNvPr id="14" name="Rectangle 13">
            <a:extLst>
              <a:ext uri="{FF2B5EF4-FFF2-40B4-BE49-F238E27FC236}">
                <a16:creationId xmlns:a16="http://schemas.microsoft.com/office/drawing/2014/main" id="{DCC00A92-0FAE-0A45-80BB-C57D58A9DCD3}"/>
              </a:ext>
            </a:extLst>
          </p:cNvPr>
          <p:cNvSpPr/>
          <p:nvPr/>
        </p:nvSpPr>
        <p:spPr>
          <a:xfrm>
            <a:off x="66867" y="3660500"/>
            <a:ext cx="3101555" cy="954107"/>
          </a:xfrm>
          <a:prstGeom prst="rect">
            <a:avLst/>
          </a:prstGeom>
        </p:spPr>
        <p:txBody>
          <a:bodyPr wrap="none">
            <a:spAutoFit/>
          </a:bodyPr>
          <a:lstStyle/>
          <a:p>
            <a:pPr marL="514350" indent="-514350">
              <a:buAutoNum type="arabicPeriod"/>
            </a:pPr>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3. Transportation</a:t>
            </a:r>
          </a:p>
        </p:txBody>
      </p:sp>
    </p:spTree>
    <p:extLst>
      <p:ext uri="{BB962C8B-B14F-4D97-AF65-F5344CB8AC3E}">
        <p14:creationId xmlns:p14="http://schemas.microsoft.com/office/powerpoint/2010/main" val="2330236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776E46-ABBC-0A4D-B5C1-7181FE994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493" y="114443"/>
            <a:ext cx="4278026" cy="2878368"/>
          </a:xfrm>
          <a:prstGeom prst="rect">
            <a:avLst/>
          </a:prstGeom>
        </p:spPr>
      </p:pic>
      <p:pic>
        <p:nvPicPr>
          <p:cNvPr id="9" name="Picture 8">
            <a:extLst>
              <a:ext uri="{FF2B5EF4-FFF2-40B4-BE49-F238E27FC236}">
                <a16:creationId xmlns:a16="http://schemas.microsoft.com/office/drawing/2014/main" id="{D5C2815F-839A-B24A-9CFD-524241BEE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373" y="114443"/>
            <a:ext cx="4554838" cy="3044757"/>
          </a:xfrm>
          <a:prstGeom prst="rect">
            <a:avLst/>
          </a:prstGeom>
        </p:spPr>
      </p:pic>
      <p:pic>
        <p:nvPicPr>
          <p:cNvPr id="11" name="Picture 10">
            <a:extLst>
              <a:ext uri="{FF2B5EF4-FFF2-40B4-BE49-F238E27FC236}">
                <a16:creationId xmlns:a16="http://schemas.microsoft.com/office/drawing/2014/main" id="{146187F5-EF9C-0849-AAE9-568050ABE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1825" y="3508654"/>
            <a:ext cx="4807934" cy="3234903"/>
          </a:xfrm>
          <a:prstGeom prst="rect">
            <a:avLst/>
          </a:prstGeom>
        </p:spPr>
      </p:pic>
      <p:sp>
        <p:nvSpPr>
          <p:cNvPr id="14" name="Title 1">
            <a:extLst>
              <a:ext uri="{FF2B5EF4-FFF2-40B4-BE49-F238E27FC236}">
                <a16:creationId xmlns:a16="http://schemas.microsoft.com/office/drawing/2014/main" id="{FAAFB2F7-B7B3-B044-8803-CF95C046A5A9}"/>
              </a:ext>
            </a:extLst>
          </p:cNvPr>
          <p:cNvSpPr>
            <a:spLocks noGrp="1"/>
          </p:cNvSpPr>
          <p:nvPr>
            <p:ph type="title"/>
          </p:nvPr>
        </p:nvSpPr>
        <p:spPr>
          <a:xfrm>
            <a:off x="0" y="0"/>
            <a:ext cx="2712203" cy="953311"/>
          </a:xfrm>
        </p:spPr>
        <p:txBody>
          <a:bodyPr>
            <a:normAutofit/>
          </a:bodyPr>
          <a:lstStyle/>
          <a:p>
            <a:r>
              <a:rPr lang="en-US" sz="2800" b="1" dirty="0">
                <a:latin typeface="Arial" panose="020B0604020202020204" pitchFamily="34" charset="0"/>
                <a:cs typeface="Arial" panose="020B0604020202020204" pitchFamily="34" charset="0"/>
              </a:rPr>
              <a:t>4. Race</a:t>
            </a:r>
          </a:p>
        </p:txBody>
      </p:sp>
      <p:pic>
        <p:nvPicPr>
          <p:cNvPr id="16" name="Picture 15">
            <a:extLst>
              <a:ext uri="{FF2B5EF4-FFF2-40B4-BE49-F238E27FC236}">
                <a16:creationId xmlns:a16="http://schemas.microsoft.com/office/drawing/2014/main" id="{BB6EA852-D632-2A47-AD73-6E2CE69D27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6492" y="3159200"/>
            <a:ext cx="4278027" cy="3706074"/>
          </a:xfrm>
          <a:prstGeom prst="rect">
            <a:avLst/>
          </a:prstGeom>
        </p:spPr>
      </p:pic>
    </p:spTree>
    <p:extLst>
      <p:ext uri="{BB962C8B-B14F-4D97-AF65-F5344CB8AC3E}">
        <p14:creationId xmlns:p14="http://schemas.microsoft.com/office/powerpoint/2010/main" val="2490984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F6CDD4-98F0-0B48-A3BE-5AE2448BB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488" y="0"/>
            <a:ext cx="6103355" cy="6858000"/>
          </a:xfrm>
          <a:prstGeom prst="rect">
            <a:avLst/>
          </a:prstGeom>
        </p:spPr>
      </p:pic>
      <p:pic>
        <p:nvPicPr>
          <p:cNvPr id="11" name="Picture 10">
            <a:extLst>
              <a:ext uri="{FF2B5EF4-FFF2-40B4-BE49-F238E27FC236}">
                <a16:creationId xmlns:a16="http://schemas.microsoft.com/office/drawing/2014/main" id="{938D1EA0-CAAA-544F-B1CB-3340281EE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645" y="97558"/>
            <a:ext cx="6103355" cy="6662883"/>
          </a:xfrm>
          <a:prstGeom prst="rect">
            <a:avLst/>
          </a:prstGeom>
        </p:spPr>
      </p:pic>
    </p:spTree>
    <p:extLst>
      <p:ext uri="{BB962C8B-B14F-4D97-AF65-F5344CB8AC3E}">
        <p14:creationId xmlns:p14="http://schemas.microsoft.com/office/powerpoint/2010/main" val="558825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D59944-704C-304D-93C8-0AAC5E91F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4559"/>
            <a:ext cx="7426712" cy="4949793"/>
          </a:xfrm>
          <a:prstGeom prst="rect">
            <a:avLst/>
          </a:prstGeom>
        </p:spPr>
      </p:pic>
      <p:sp>
        <p:nvSpPr>
          <p:cNvPr id="8" name="Title 1">
            <a:extLst>
              <a:ext uri="{FF2B5EF4-FFF2-40B4-BE49-F238E27FC236}">
                <a16:creationId xmlns:a16="http://schemas.microsoft.com/office/drawing/2014/main" id="{4792BBBA-7E01-744F-ACEE-3B63139B63F8}"/>
              </a:ext>
            </a:extLst>
          </p:cNvPr>
          <p:cNvSpPr>
            <a:spLocks noGrp="1"/>
          </p:cNvSpPr>
          <p:nvPr>
            <p:ph type="title"/>
          </p:nvPr>
        </p:nvSpPr>
        <p:spPr>
          <a:xfrm>
            <a:off x="154983" y="0"/>
            <a:ext cx="5765369" cy="953311"/>
          </a:xfrm>
        </p:spPr>
        <p:txBody>
          <a:bodyPr>
            <a:normAutofit/>
          </a:bodyPr>
          <a:lstStyle/>
          <a:p>
            <a:r>
              <a:rPr lang="en-US" sz="2800" b="1" dirty="0">
                <a:latin typeface="Arial" panose="020B0604020202020204" pitchFamily="34" charset="0"/>
                <a:cs typeface="Arial" panose="020B0604020202020204" pitchFamily="34" charset="0"/>
              </a:rPr>
              <a:t>House Value for Different Years</a:t>
            </a:r>
          </a:p>
        </p:txBody>
      </p:sp>
      <p:pic>
        <p:nvPicPr>
          <p:cNvPr id="10" name="Picture 9">
            <a:extLst>
              <a:ext uri="{FF2B5EF4-FFF2-40B4-BE49-F238E27FC236}">
                <a16:creationId xmlns:a16="http://schemas.microsoft.com/office/drawing/2014/main" id="{57D22289-533D-B541-8550-D19F3DE29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628" y="133815"/>
            <a:ext cx="4599372" cy="3201325"/>
          </a:xfrm>
          <a:prstGeom prst="rect">
            <a:avLst/>
          </a:prstGeom>
        </p:spPr>
      </p:pic>
    </p:spTree>
    <p:extLst>
      <p:ext uri="{BB962C8B-B14F-4D97-AF65-F5344CB8AC3E}">
        <p14:creationId xmlns:p14="http://schemas.microsoft.com/office/powerpoint/2010/main" val="4036084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DE941-769C-404E-9CA2-8825DACAE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1331" y="473194"/>
            <a:ext cx="6230669" cy="6384806"/>
          </a:xfrm>
          <a:prstGeom prst="rect">
            <a:avLst/>
          </a:prstGeom>
        </p:spPr>
      </p:pic>
      <p:pic>
        <p:nvPicPr>
          <p:cNvPr id="5" name="Picture 4">
            <a:extLst>
              <a:ext uri="{FF2B5EF4-FFF2-40B4-BE49-F238E27FC236}">
                <a16:creationId xmlns:a16="http://schemas.microsoft.com/office/drawing/2014/main" id="{B5ADC5DD-1C47-A846-BA61-C50A752D0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3841"/>
            <a:ext cx="5889614" cy="5843239"/>
          </a:xfrm>
          <a:prstGeom prst="rect">
            <a:avLst/>
          </a:prstGeom>
        </p:spPr>
      </p:pic>
      <p:sp>
        <p:nvSpPr>
          <p:cNvPr id="6" name="Title 1">
            <a:extLst>
              <a:ext uri="{FF2B5EF4-FFF2-40B4-BE49-F238E27FC236}">
                <a16:creationId xmlns:a16="http://schemas.microsoft.com/office/drawing/2014/main" id="{2BABF7C5-2BE1-E24C-9214-0BDC2D67BA25}"/>
              </a:ext>
            </a:extLst>
          </p:cNvPr>
          <p:cNvSpPr>
            <a:spLocks noGrp="1"/>
          </p:cNvSpPr>
          <p:nvPr>
            <p:ph type="title"/>
          </p:nvPr>
        </p:nvSpPr>
        <p:spPr>
          <a:xfrm>
            <a:off x="154983" y="0"/>
            <a:ext cx="5765369" cy="953311"/>
          </a:xfrm>
        </p:spPr>
        <p:txBody>
          <a:bodyPr>
            <a:normAutofit/>
          </a:bodyPr>
          <a:lstStyle/>
          <a:p>
            <a:r>
              <a:rPr lang="en-US" sz="2800" b="1"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3958841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D6FEC-CFF5-984F-B878-FD401EBDA9A8}"/>
              </a:ext>
            </a:extLst>
          </p:cNvPr>
          <p:cNvSpPr>
            <a:spLocks noGrp="1"/>
          </p:cNvSpPr>
          <p:nvPr>
            <p:ph type="title"/>
          </p:nvPr>
        </p:nvSpPr>
        <p:spPr>
          <a:xfrm>
            <a:off x="1065970" y="99413"/>
            <a:ext cx="3960146" cy="953311"/>
          </a:xfrm>
        </p:spPr>
        <p:txBody>
          <a:bodyPr>
            <a:normAutofit/>
          </a:bodyPr>
          <a:lstStyle/>
          <a:p>
            <a:r>
              <a:rPr lang="en-US" b="1" dirty="0">
                <a:latin typeface="Arial" panose="020B0604020202020204" pitchFamily="34" charset="0"/>
                <a:cs typeface="Arial" panose="020B0604020202020204" pitchFamily="34" charset="0"/>
              </a:rPr>
              <a:t>Best 5 cities </a:t>
            </a:r>
          </a:p>
        </p:txBody>
      </p:sp>
      <p:pic>
        <p:nvPicPr>
          <p:cNvPr id="6" name="Picture 5">
            <a:extLst>
              <a:ext uri="{FF2B5EF4-FFF2-40B4-BE49-F238E27FC236}">
                <a16:creationId xmlns:a16="http://schemas.microsoft.com/office/drawing/2014/main" id="{5B4A127E-F050-AD43-9F65-5213C59CB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021" y="0"/>
            <a:ext cx="5179979" cy="6858000"/>
          </a:xfrm>
          <a:prstGeom prst="rect">
            <a:avLst/>
          </a:prstGeom>
        </p:spPr>
      </p:pic>
      <p:sp>
        <p:nvSpPr>
          <p:cNvPr id="7" name="Rectangle 6">
            <a:extLst>
              <a:ext uri="{FF2B5EF4-FFF2-40B4-BE49-F238E27FC236}">
                <a16:creationId xmlns:a16="http://schemas.microsoft.com/office/drawing/2014/main" id="{A3761DEE-6647-FF47-8480-6C18EAD172BF}"/>
              </a:ext>
            </a:extLst>
          </p:cNvPr>
          <p:cNvSpPr/>
          <p:nvPr/>
        </p:nvSpPr>
        <p:spPr>
          <a:xfrm>
            <a:off x="464140" y="1270577"/>
            <a:ext cx="6096000" cy="3477875"/>
          </a:xfrm>
          <a:prstGeom prst="rect">
            <a:avLst/>
          </a:prstGeom>
        </p:spPr>
        <p:txBody>
          <a:bodyPr>
            <a:spAutoFit/>
          </a:bodyPr>
          <a:lstStyle/>
          <a:p>
            <a:r>
              <a:rPr lang="en-US" sz="2000" b="1" u="sng" dirty="0">
                <a:latin typeface="Arial" panose="020B0604020202020204" pitchFamily="34" charset="0"/>
                <a:cs typeface="Arial" panose="020B0604020202020204" pitchFamily="34" charset="0"/>
              </a:rPr>
              <a:t>Columns:</a:t>
            </a:r>
          </a:p>
          <a:p>
            <a:r>
              <a:rPr lang="en-US" sz="2000" b="1" dirty="0">
                <a:latin typeface="Arial" panose="020B0604020202020204" pitchFamily="34" charset="0"/>
                <a:cs typeface="Arial" panose="020B0604020202020204" pitchFamily="34" charset="0"/>
              </a:rPr>
              <a:t>'House Value':</a:t>
            </a:r>
          </a:p>
          <a:p>
            <a:r>
              <a:rPr lang="en-US" sz="2000" b="1" dirty="0">
                <a:latin typeface="Arial" panose="020B0604020202020204" pitchFamily="34" charset="0"/>
                <a:cs typeface="Arial" panose="020B0604020202020204" pitchFamily="34" charset="0"/>
              </a:rPr>
              <a:t>'Household Income’: </a:t>
            </a:r>
          </a:p>
          <a:p>
            <a:r>
              <a:rPr lang="en-US" sz="2000" b="1" dirty="0">
                <a:latin typeface="Arial" panose="020B0604020202020204" pitchFamily="34" charset="0"/>
                <a:cs typeface="Arial" panose="020B0604020202020204" pitchFamily="34" charset="0"/>
              </a:rPr>
              <a:t>'Population’: </a:t>
            </a:r>
          </a:p>
          <a:p>
            <a:r>
              <a:rPr lang="en-US" sz="2000" b="1" dirty="0">
                <a:latin typeface="Arial" panose="020B0604020202020204" pitchFamily="34" charset="0"/>
                <a:cs typeface="Arial" panose="020B0604020202020204" pitchFamily="34" charset="0"/>
              </a:rPr>
              <a:t>'Poverty Rate':</a:t>
            </a:r>
          </a:p>
          <a:p>
            <a:r>
              <a:rPr lang="en-US" sz="2000" b="1" dirty="0">
                <a:latin typeface="Arial" panose="020B0604020202020204" pitchFamily="34" charset="0"/>
                <a:cs typeface="Arial" panose="020B0604020202020204" pitchFamily="34" charset="0"/>
              </a:rPr>
              <a:t>'Unemployment Rate’: </a:t>
            </a:r>
          </a:p>
          <a:p>
            <a:r>
              <a:rPr lang="en-US" sz="2000" b="1" dirty="0">
                <a:latin typeface="Arial" panose="020B0604020202020204" pitchFamily="34" charset="0"/>
                <a:cs typeface="Arial" panose="020B0604020202020204" pitchFamily="34" charset="0"/>
              </a:rPr>
              <a:t>'Monthly Owner Cost’:</a:t>
            </a:r>
          </a:p>
          <a:p>
            <a:r>
              <a:rPr lang="en-US" sz="2000" b="1" dirty="0">
                <a:latin typeface="Arial" panose="020B0604020202020204" pitchFamily="34" charset="0"/>
                <a:cs typeface="Arial" panose="020B0604020202020204" pitchFamily="34" charset="0"/>
              </a:rPr>
              <a:t> 'Monthly Rent’: </a:t>
            </a:r>
          </a:p>
          <a:p>
            <a:r>
              <a:rPr lang="en-US" sz="2000" b="1" dirty="0">
                <a:latin typeface="Arial" panose="020B0604020202020204" pitchFamily="34" charset="0"/>
                <a:cs typeface="Arial" panose="020B0604020202020204" pitchFamily="34" charset="0"/>
              </a:rPr>
              <a:t>'Public Transport Rate’:</a:t>
            </a:r>
          </a:p>
          <a:p>
            <a:r>
              <a:rPr lang="en-US" sz="2000" b="1" dirty="0">
                <a:latin typeface="Arial" panose="020B0604020202020204" pitchFamily="34" charset="0"/>
                <a:cs typeface="Arial" panose="020B0604020202020204" pitchFamily="34" charset="0"/>
              </a:rPr>
              <a:t>‘Uneducated Rate’:</a:t>
            </a:r>
          </a:p>
          <a:p>
            <a:r>
              <a:rPr lang="en-US" sz="2000" b="1" dirty="0">
                <a:latin typeface="Arial" panose="020B0604020202020204" pitchFamily="34" charset="0"/>
                <a:cs typeface="Arial" panose="020B0604020202020204" pitchFamily="34" charset="0"/>
              </a:rPr>
              <a:t> 'Per Capita Income':</a:t>
            </a:r>
          </a:p>
        </p:txBody>
      </p:sp>
      <p:sp>
        <p:nvSpPr>
          <p:cNvPr id="8" name="Rectangle 7">
            <a:extLst>
              <a:ext uri="{FF2B5EF4-FFF2-40B4-BE49-F238E27FC236}">
                <a16:creationId xmlns:a16="http://schemas.microsoft.com/office/drawing/2014/main" id="{F5928F3C-A713-A74E-BBBD-93F246699A8B}"/>
              </a:ext>
            </a:extLst>
          </p:cNvPr>
          <p:cNvSpPr/>
          <p:nvPr/>
        </p:nvSpPr>
        <p:spPr>
          <a:xfrm>
            <a:off x="573913" y="5264257"/>
            <a:ext cx="5522087" cy="646331"/>
          </a:xfrm>
          <a:prstGeom prst="rect">
            <a:avLst/>
          </a:prstGeom>
        </p:spPr>
        <p:txBody>
          <a:bodyPr wrap="square">
            <a:spAutoFit/>
          </a:bodyPr>
          <a:lstStyle/>
          <a:p>
            <a:pPr marL="285750" indent="-285750">
              <a:buFont typeface="Wingdings" pitchFamily="2" charset="2"/>
              <a:buChar char="v"/>
            </a:pPr>
            <a:r>
              <a:rPr lang="en-US" dirty="0"/>
              <a:t>We gave each parameters equal weight</a:t>
            </a:r>
          </a:p>
          <a:p>
            <a:pPr marL="285750" indent="-285750">
              <a:buFont typeface="Wingdings" pitchFamily="2" charset="2"/>
              <a:buChar char="v"/>
            </a:pPr>
            <a:r>
              <a:rPr lang="en-US" dirty="0"/>
              <a:t>Best city: which satisfy most of this parameters</a:t>
            </a:r>
          </a:p>
        </p:txBody>
      </p:sp>
    </p:spTree>
    <p:extLst>
      <p:ext uri="{BB962C8B-B14F-4D97-AF65-F5344CB8AC3E}">
        <p14:creationId xmlns:p14="http://schemas.microsoft.com/office/powerpoint/2010/main" val="861232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1A030-2B3E-9E4F-BE70-9B186591BEDE}"/>
              </a:ext>
            </a:extLst>
          </p:cNvPr>
          <p:cNvPicPr>
            <a:picLocks noChangeAspect="1"/>
          </p:cNvPicPr>
          <p:nvPr/>
        </p:nvPicPr>
        <p:blipFill rotWithShape="1">
          <a:blip r:embed="rId2">
            <a:extLst>
              <a:ext uri="{28A0092B-C50C-407E-A947-70E740481C1C}">
                <a14:useLocalDpi xmlns:a14="http://schemas.microsoft.com/office/drawing/2010/main" val="0"/>
              </a:ext>
            </a:extLst>
          </a:blip>
          <a:srcRect l="-1" t="22128" r="825" b="7234"/>
          <a:stretch/>
        </p:blipFill>
        <p:spPr>
          <a:xfrm>
            <a:off x="0" y="0"/>
            <a:ext cx="12007174" cy="1809344"/>
          </a:xfrm>
          <a:prstGeom prst="rect">
            <a:avLst/>
          </a:prstGeom>
        </p:spPr>
      </p:pic>
      <p:sp>
        <p:nvSpPr>
          <p:cNvPr id="9" name="Title 1">
            <a:extLst>
              <a:ext uri="{FF2B5EF4-FFF2-40B4-BE49-F238E27FC236}">
                <a16:creationId xmlns:a16="http://schemas.microsoft.com/office/drawing/2014/main" id="{418C03D0-551D-BB44-ABE3-41DB4F88C614}"/>
              </a:ext>
            </a:extLst>
          </p:cNvPr>
          <p:cNvSpPr>
            <a:spLocks noGrp="1"/>
          </p:cNvSpPr>
          <p:nvPr>
            <p:ph type="title"/>
          </p:nvPr>
        </p:nvSpPr>
        <p:spPr>
          <a:xfrm>
            <a:off x="0" y="0"/>
            <a:ext cx="3960146" cy="953311"/>
          </a:xfrm>
        </p:spPr>
        <p:txBody>
          <a:bodyPr>
            <a:normAutofit/>
          </a:bodyPr>
          <a:lstStyle/>
          <a:p>
            <a:r>
              <a:rPr lang="en-US" b="1" dirty="0" err="1">
                <a:latin typeface="Arial" panose="020B0604020202020204" pitchFamily="34" charset="0"/>
                <a:cs typeface="Arial" panose="020B0604020202020204" pitchFamily="34" charset="0"/>
              </a:rPr>
              <a:t>gmaps</a:t>
            </a:r>
            <a:endParaRPr lang="en-US"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CEEDED7-EC3E-044E-8EDD-6579B7D5BBEA}"/>
              </a:ext>
            </a:extLst>
          </p:cNvPr>
          <p:cNvPicPr>
            <a:picLocks noChangeAspect="1"/>
          </p:cNvPicPr>
          <p:nvPr/>
        </p:nvPicPr>
        <p:blipFill rotWithShape="1">
          <a:blip r:embed="rId3">
            <a:extLst>
              <a:ext uri="{28A0092B-C50C-407E-A947-70E740481C1C}">
                <a14:useLocalDpi xmlns:a14="http://schemas.microsoft.com/office/drawing/2010/main" val="0"/>
              </a:ext>
            </a:extLst>
          </a:blip>
          <a:srcRect l="21064" t="27376" r="21754"/>
          <a:stretch/>
        </p:blipFill>
        <p:spPr>
          <a:xfrm>
            <a:off x="7898860" y="1809344"/>
            <a:ext cx="4293140" cy="5065904"/>
          </a:xfrm>
          <a:prstGeom prst="rect">
            <a:avLst/>
          </a:prstGeom>
        </p:spPr>
      </p:pic>
      <p:pic>
        <p:nvPicPr>
          <p:cNvPr id="13" name="Picture 12">
            <a:extLst>
              <a:ext uri="{FF2B5EF4-FFF2-40B4-BE49-F238E27FC236}">
                <a16:creationId xmlns:a16="http://schemas.microsoft.com/office/drawing/2014/main" id="{F4A00B1A-CF37-FC4F-B081-F0583F50A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210" y="3103474"/>
            <a:ext cx="7471143" cy="2567752"/>
          </a:xfrm>
          <a:prstGeom prst="rect">
            <a:avLst/>
          </a:prstGeom>
        </p:spPr>
      </p:pic>
    </p:spTree>
    <p:extLst>
      <p:ext uri="{BB962C8B-B14F-4D97-AF65-F5344CB8AC3E}">
        <p14:creationId xmlns:p14="http://schemas.microsoft.com/office/powerpoint/2010/main" val="623513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arge red bridge over a body of water&#10;&#10;Description automatically generated with medium confidence">
            <a:extLst>
              <a:ext uri="{FF2B5EF4-FFF2-40B4-BE49-F238E27FC236}">
                <a16:creationId xmlns:a16="http://schemas.microsoft.com/office/drawing/2014/main" id="{DE020EC5-8FC7-4EB2-8DE3-E051C26423C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4358" r="14358"/>
          <a:stretch>
            <a:fillRect/>
          </a:stretch>
        </p:blipFill>
        <p:spPr>
          <a:xfrm>
            <a:off x="0" y="0"/>
            <a:ext cx="7305472" cy="5534158"/>
          </a:xfrm>
        </p:spPr>
      </p:pic>
      <p:sp>
        <p:nvSpPr>
          <p:cNvPr id="9" name="Title 1">
            <a:extLst>
              <a:ext uri="{FF2B5EF4-FFF2-40B4-BE49-F238E27FC236}">
                <a16:creationId xmlns:a16="http://schemas.microsoft.com/office/drawing/2014/main" id="{8A6E1C9F-E8C7-FB48-BA0E-F50A08C8FA18}"/>
              </a:ext>
            </a:extLst>
          </p:cNvPr>
          <p:cNvSpPr>
            <a:spLocks noGrp="1"/>
          </p:cNvSpPr>
          <p:nvPr>
            <p:ph type="title"/>
          </p:nvPr>
        </p:nvSpPr>
        <p:spPr>
          <a:xfrm>
            <a:off x="7882613" y="-73025"/>
            <a:ext cx="4082407" cy="768485"/>
          </a:xfrm>
        </p:spPr>
        <p:txBody>
          <a:bodyPr>
            <a:normAutofit/>
          </a:bodyPr>
          <a:lstStyle/>
          <a:p>
            <a:r>
              <a:rPr lang="en-US" sz="3600" b="1" dirty="0"/>
              <a:t>About the Project.</a:t>
            </a:r>
          </a:p>
        </p:txBody>
      </p:sp>
      <p:pic>
        <p:nvPicPr>
          <p:cNvPr id="13" name="Picture 12">
            <a:extLst>
              <a:ext uri="{FF2B5EF4-FFF2-40B4-BE49-F238E27FC236}">
                <a16:creationId xmlns:a16="http://schemas.microsoft.com/office/drawing/2014/main" id="{4987107C-D7B2-5B4E-A2E2-953A8D491715}"/>
              </a:ext>
            </a:extLst>
          </p:cNvPr>
          <p:cNvPicPr>
            <a:picLocks noChangeAspect="1"/>
          </p:cNvPicPr>
          <p:nvPr/>
        </p:nvPicPr>
        <p:blipFill rotWithShape="1">
          <a:blip r:embed="rId3">
            <a:extLst>
              <a:ext uri="{28A0092B-C50C-407E-A947-70E740481C1C}">
                <a14:useLocalDpi xmlns:a14="http://schemas.microsoft.com/office/drawing/2010/main" val="0"/>
              </a:ext>
            </a:extLst>
          </a:blip>
          <a:srcRect l="15369" t="7611" r="16583" b="10483"/>
          <a:stretch/>
        </p:blipFill>
        <p:spPr>
          <a:xfrm>
            <a:off x="113489" y="5680954"/>
            <a:ext cx="635541" cy="764972"/>
          </a:xfrm>
          <a:prstGeom prst="rect">
            <a:avLst/>
          </a:prstGeom>
        </p:spPr>
      </p:pic>
      <p:pic>
        <p:nvPicPr>
          <p:cNvPr id="20" name="Picture 19">
            <a:extLst>
              <a:ext uri="{FF2B5EF4-FFF2-40B4-BE49-F238E27FC236}">
                <a16:creationId xmlns:a16="http://schemas.microsoft.com/office/drawing/2014/main" id="{FB67D662-3915-9547-8667-EFE0BF086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381" y="2671888"/>
            <a:ext cx="3481834" cy="4104191"/>
          </a:xfrm>
          <a:prstGeom prst="rect">
            <a:avLst/>
          </a:prstGeom>
        </p:spPr>
      </p:pic>
      <p:sp>
        <p:nvSpPr>
          <p:cNvPr id="23" name="Content Placeholder 2">
            <a:extLst>
              <a:ext uri="{FF2B5EF4-FFF2-40B4-BE49-F238E27FC236}">
                <a16:creationId xmlns:a16="http://schemas.microsoft.com/office/drawing/2014/main" id="{09D61E7E-A2D7-7744-9F1C-691EF17B8D0B}"/>
              </a:ext>
            </a:extLst>
          </p:cNvPr>
          <p:cNvSpPr txBox="1">
            <a:spLocks/>
          </p:cNvSpPr>
          <p:nvPr/>
        </p:nvSpPr>
        <p:spPr>
          <a:xfrm>
            <a:off x="7422204" y="695460"/>
            <a:ext cx="4769796" cy="39528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1800" spc="15">
                <a:solidFill>
                  <a:schemeClr val="accent2">
                    <a:lumMod val="75000"/>
                  </a:schemeClr>
                </a:solidFill>
                <a:latin typeface="Roboto" panose="02000000000000000000" pitchFamily="2" charset="0"/>
                <a:ea typeface="Calibri" panose="020F0502020204030204" pitchFamily="34" charset="0"/>
                <a:cs typeface="Times New Roman" panose="02020603050405020304" pitchFamily="18" charset="0"/>
              </a:rPr>
              <a:t>California is widely regarded as the coolest state in the United States. The tech capital of the world, Silicon Valley, and there’s just about everything. It is one of the few places in the world where you can go from skiing to surfing, to sand-boarding in the desert – all on the same day.</a:t>
            </a:r>
          </a:p>
          <a:p>
            <a:pPr algn="just"/>
            <a:r>
              <a:rPr lang="en-US" sz="1800" spc="15">
                <a:solidFill>
                  <a:schemeClr val="accent2">
                    <a:lumMod val="75000"/>
                  </a:schemeClr>
                </a:solidFill>
                <a:latin typeface="Roboto" panose="02000000000000000000" pitchFamily="2" charset="0"/>
                <a:ea typeface="Calibri" panose="020F0502020204030204" pitchFamily="34" charset="0"/>
                <a:cs typeface="Times New Roman" panose="02020603050405020304" pitchFamily="18" charset="0"/>
              </a:rPr>
              <a:t>It’s a little wonder everyone wants to move here, and in actual fact, this happens to be the most populous state – and state with the largest economy in the U.S</a:t>
            </a:r>
          </a:p>
          <a:p>
            <a:endParaRPr lang="en-US" dirty="0">
              <a:solidFill>
                <a:schemeClr val="accent2">
                  <a:lumMod val="75000"/>
                </a:schemeClr>
              </a:solidFill>
            </a:endParaRPr>
          </a:p>
        </p:txBody>
      </p:sp>
    </p:spTree>
    <p:extLst>
      <p:ext uri="{BB962C8B-B14F-4D97-AF65-F5344CB8AC3E}">
        <p14:creationId xmlns:p14="http://schemas.microsoft.com/office/powerpoint/2010/main" val="55055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F7BC5-082D-204C-8160-69801C778916}"/>
              </a:ext>
            </a:extLst>
          </p:cNvPr>
          <p:cNvSpPr>
            <a:spLocks noGrp="1"/>
          </p:cNvSpPr>
          <p:nvPr>
            <p:ph type="title"/>
          </p:nvPr>
        </p:nvSpPr>
        <p:spPr>
          <a:xfrm>
            <a:off x="3696945" y="0"/>
            <a:ext cx="3960146" cy="953311"/>
          </a:xfrm>
        </p:spPr>
        <p:txBody>
          <a:bodyPr>
            <a:normAutofit fontScale="90000"/>
          </a:bodyPr>
          <a:lstStyle/>
          <a:p>
            <a:r>
              <a:rPr lang="en-US" b="1" dirty="0">
                <a:latin typeface="Arial" panose="020B0604020202020204" pitchFamily="34" charset="0"/>
                <a:cs typeface="Arial" panose="020B0604020202020204" pitchFamily="34" charset="0"/>
              </a:rPr>
              <a:t>Data Modeling</a:t>
            </a:r>
          </a:p>
        </p:txBody>
      </p:sp>
      <p:pic>
        <p:nvPicPr>
          <p:cNvPr id="6" name="Picture 5">
            <a:extLst>
              <a:ext uri="{FF2B5EF4-FFF2-40B4-BE49-F238E27FC236}">
                <a16:creationId xmlns:a16="http://schemas.microsoft.com/office/drawing/2014/main" id="{0DC3E201-6147-7840-97F4-93DAAD7CF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9560" y="953311"/>
            <a:ext cx="6908256" cy="5477228"/>
          </a:xfrm>
          <a:prstGeom prst="rect">
            <a:avLst/>
          </a:prstGeom>
        </p:spPr>
      </p:pic>
      <p:sp>
        <p:nvSpPr>
          <p:cNvPr id="7" name="Rectangle 6">
            <a:extLst>
              <a:ext uri="{FF2B5EF4-FFF2-40B4-BE49-F238E27FC236}">
                <a16:creationId xmlns:a16="http://schemas.microsoft.com/office/drawing/2014/main" id="{4623F304-3550-2B4F-A481-13A9E065C0EB}"/>
              </a:ext>
            </a:extLst>
          </p:cNvPr>
          <p:cNvSpPr/>
          <p:nvPr/>
        </p:nvSpPr>
        <p:spPr>
          <a:xfrm>
            <a:off x="659764" y="1859339"/>
            <a:ext cx="3782382" cy="4154984"/>
          </a:xfrm>
          <a:prstGeom prst="rect">
            <a:avLst/>
          </a:prstGeom>
        </p:spPr>
        <p:txBody>
          <a:bodyPr wrap="none">
            <a:spAutoFit/>
          </a:bodyPr>
          <a:lstStyle/>
          <a:p>
            <a:pPr marL="342900" indent="-342900">
              <a:buFont typeface="Wingdings" pitchFamily="2" charset="2"/>
              <a:buChar char="v"/>
            </a:pPr>
            <a:r>
              <a:rPr lang="en-US" sz="2400" b="1" dirty="0"/>
              <a:t>Linear Regression</a:t>
            </a:r>
          </a:p>
          <a:p>
            <a:pPr marL="342900" indent="-342900">
              <a:buFont typeface="Wingdings" pitchFamily="2" charset="2"/>
              <a:buChar char="v"/>
            </a:pPr>
            <a:endParaRPr lang="en-US" sz="2400" b="1" dirty="0"/>
          </a:p>
          <a:p>
            <a:pPr marL="342900" indent="-342900">
              <a:buFont typeface="Wingdings" pitchFamily="2" charset="2"/>
              <a:buChar char="v"/>
            </a:pPr>
            <a:r>
              <a:rPr lang="en-US" sz="2400" b="1" dirty="0"/>
              <a:t>Lasso Regression</a:t>
            </a:r>
          </a:p>
          <a:p>
            <a:pPr marL="342900" indent="-342900">
              <a:buFont typeface="Wingdings" pitchFamily="2" charset="2"/>
              <a:buChar char="v"/>
            </a:pPr>
            <a:endParaRPr lang="en-US" sz="2400" b="1" dirty="0"/>
          </a:p>
          <a:p>
            <a:pPr marL="342900" indent="-342900">
              <a:buFont typeface="Wingdings" pitchFamily="2" charset="2"/>
              <a:buChar char="v"/>
            </a:pPr>
            <a:r>
              <a:rPr lang="en-US" sz="2400" b="1" dirty="0"/>
              <a:t>Ridge Regression</a:t>
            </a:r>
          </a:p>
          <a:p>
            <a:pPr marL="342900" indent="-342900">
              <a:buFont typeface="Wingdings" pitchFamily="2" charset="2"/>
              <a:buChar char="v"/>
            </a:pPr>
            <a:endParaRPr lang="en-US" sz="2400" b="1" dirty="0"/>
          </a:p>
          <a:p>
            <a:pPr marL="342900" indent="-342900">
              <a:buFont typeface="Wingdings" pitchFamily="2" charset="2"/>
              <a:buChar char="v"/>
            </a:pPr>
            <a:r>
              <a:rPr lang="en-US" sz="2400" b="1" dirty="0"/>
              <a:t>Support Vector Machine</a:t>
            </a:r>
          </a:p>
          <a:p>
            <a:pPr marL="342900" indent="-342900">
              <a:buFont typeface="Wingdings" pitchFamily="2" charset="2"/>
              <a:buChar char="v"/>
            </a:pPr>
            <a:endParaRPr lang="en-US" sz="2400" b="1" dirty="0"/>
          </a:p>
          <a:p>
            <a:pPr marL="342900" indent="-342900">
              <a:buFont typeface="Wingdings" pitchFamily="2" charset="2"/>
              <a:buChar char="v"/>
            </a:pPr>
            <a:r>
              <a:rPr lang="en-US" sz="2400" b="1" dirty="0"/>
              <a:t>Decision Tree Regressor</a:t>
            </a:r>
          </a:p>
          <a:p>
            <a:pPr marL="342900" indent="-342900">
              <a:buFont typeface="Wingdings" pitchFamily="2" charset="2"/>
              <a:buChar char="v"/>
            </a:pPr>
            <a:endParaRPr lang="en-US" sz="2400" b="1" dirty="0"/>
          </a:p>
          <a:p>
            <a:pPr marL="342900" indent="-342900">
              <a:buFont typeface="Wingdings" pitchFamily="2" charset="2"/>
              <a:buChar char="v"/>
            </a:pPr>
            <a:r>
              <a:rPr lang="en-US" sz="2400" b="1" dirty="0"/>
              <a:t>Random Forest Regressor</a:t>
            </a:r>
            <a:endParaRPr lang="en-US" sz="2400" dirty="0"/>
          </a:p>
        </p:txBody>
      </p:sp>
      <p:sp>
        <p:nvSpPr>
          <p:cNvPr id="8" name="Rectangle 7">
            <a:extLst>
              <a:ext uri="{FF2B5EF4-FFF2-40B4-BE49-F238E27FC236}">
                <a16:creationId xmlns:a16="http://schemas.microsoft.com/office/drawing/2014/main" id="{737BEAC1-67AD-5D45-A8B3-888DCAE1CE21}"/>
              </a:ext>
            </a:extLst>
          </p:cNvPr>
          <p:cNvSpPr/>
          <p:nvPr/>
        </p:nvSpPr>
        <p:spPr>
          <a:xfrm>
            <a:off x="412161" y="1036993"/>
            <a:ext cx="124425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Models</a:t>
            </a:r>
            <a:endParaRPr lang="en-US" sz="2400" dirty="0"/>
          </a:p>
        </p:txBody>
      </p:sp>
    </p:spTree>
    <p:extLst>
      <p:ext uri="{BB962C8B-B14F-4D97-AF65-F5344CB8AC3E}">
        <p14:creationId xmlns:p14="http://schemas.microsoft.com/office/powerpoint/2010/main" val="4216192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FB1A44A-0B96-C946-89D9-59A29C052788}"/>
              </a:ext>
            </a:extLst>
          </p:cNvPr>
          <p:cNvSpPr/>
          <p:nvPr/>
        </p:nvSpPr>
        <p:spPr>
          <a:xfrm>
            <a:off x="427463" y="6211669"/>
            <a:ext cx="7075761" cy="646331"/>
          </a:xfrm>
          <a:prstGeom prst="rect">
            <a:avLst/>
          </a:prstGeom>
        </p:spPr>
        <p:txBody>
          <a:bodyPr wrap="square">
            <a:spAutoFit/>
          </a:bodyPr>
          <a:lstStyle/>
          <a:p>
            <a:r>
              <a:rPr lang="en-US" dirty="0"/>
              <a:t>Our model successfully predict the housing value of unseen data from 2017 Census with an prediction error of around $27,000</a:t>
            </a:r>
          </a:p>
        </p:txBody>
      </p:sp>
      <p:sp>
        <p:nvSpPr>
          <p:cNvPr id="7" name="Rectangle 6">
            <a:extLst>
              <a:ext uri="{FF2B5EF4-FFF2-40B4-BE49-F238E27FC236}">
                <a16:creationId xmlns:a16="http://schemas.microsoft.com/office/drawing/2014/main" id="{DE1A0A14-B4E9-A047-982D-71B42B4A93D4}"/>
              </a:ext>
            </a:extLst>
          </p:cNvPr>
          <p:cNvSpPr/>
          <p:nvPr/>
        </p:nvSpPr>
        <p:spPr>
          <a:xfrm>
            <a:off x="3729018" y="0"/>
            <a:ext cx="3074881"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Evaluation Metrices</a:t>
            </a:r>
            <a:endParaRPr lang="en-US" sz="2400" dirty="0"/>
          </a:p>
        </p:txBody>
      </p:sp>
      <p:pic>
        <p:nvPicPr>
          <p:cNvPr id="9" name="Picture 8">
            <a:extLst>
              <a:ext uri="{FF2B5EF4-FFF2-40B4-BE49-F238E27FC236}">
                <a16:creationId xmlns:a16="http://schemas.microsoft.com/office/drawing/2014/main" id="{92199018-B9A6-4443-BE12-906B5A52543C}"/>
              </a:ext>
            </a:extLst>
          </p:cNvPr>
          <p:cNvPicPr>
            <a:picLocks noChangeAspect="1"/>
          </p:cNvPicPr>
          <p:nvPr/>
        </p:nvPicPr>
        <p:blipFill rotWithShape="1">
          <a:blip r:embed="rId2">
            <a:extLst>
              <a:ext uri="{28A0092B-C50C-407E-A947-70E740481C1C}">
                <a14:useLocalDpi xmlns:a14="http://schemas.microsoft.com/office/drawing/2010/main" val="0"/>
              </a:ext>
            </a:extLst>
          </a:blip>
          <a:srcRect l="4583" t="9285" r="7997" b="5877"/>
          <a:stretch/>
        </p:blipFill>
        <p:spPr>
          <a:xfrm>
            <a:off x="157118" y="2150158"/>
            <a:ext cx="6227249" cy="4028856"/>
          </a:xfrm>
          <a:prstGeom prst="rect">
            <a:avLst/>
          </a:prstGeom>
        </p:spPr>
      </p:pic>
      <p:pic>
        <p:nvPicPr>
          <p:cNvPr id="11" name="Picture 10">
            <a:extLst>
              <a:ext uri="{FF2B5EF4-FFF2-40B4-BE49-F238E27FC236}">
                <a16:creationId xmlns:a16="http://schemas.microsoft.com/office/drawing/2014/main" id="{8442CB25-7E65-194A-9154-B0EF70F4D78E}"/>
              </a:ext>
            </a:extLst>
          </p:cNvPr>
          <p:cNvPicPr>
            <a:picLocks noChangeAspect="1"/>
          </p:cNvPicPr>
          <p:nvPr/>
        </p:nvPicPr>
        <p:blipFill rotWithShape="1">
          <a:blip r:embed="rId3">
            <a:extLst>
              <a:ext uri="{28A0092B-C50C-407E-A947-70E740481C1C}">
                <a14:useLocalDpi xmlns:a14="http://schemas.microsoft.com/office/drawing/2010/main" val="0"/>
              </a:ext>
            </a:extLst>
          </a:blip>
          <a:srcRect t="8742"/>
          <a:stretch/>
        </p:blipFill>
        <p:spPr>
          <a:xfrm>
            <a:off x="7005536" y="2117502"/>
            <a:ext cx="5186464" cy="4733065"/>
          </a:xfrm>
          <a:prstGeom prst="rect">
            <a:avLst/>
          </a:prstGeom>
        </p:spPr>
      </p:pic>
      <p:pic>
        <p:nvPicPr>
          <p:cNvPr id="12" name="Picture 11">
            <a:extLst>
              <a:ext uri="{FF2B5EF4-FFF2-40B4-BE49-F238E27FC236}">
                <a16:creationId xmlns:a16="http://schemas.microsoft.com/office/drawing/2014/main" id="{350279A7-31C2-574E-8156-304794BA49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63" y="566793"/>
            <a:ext cx="8678987" cy="1397655"/>
          </a:xfrm>
          <a:prstGeom prst="rect">
            <a:avLst/>
          </a:prstGeom>
        </p:spPr>
      </p:pic>
    </p:spTree>
    <p:extLst>
      <p:ext uri="{BB962C8B-B14F-4D97-AF65-F5344CB8AC3E}">
        <p14:creationId xmlns:p14="http://schemas.microsoft.com/office/powerpoint/2010/main" val="365161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19FBCD-E465-544B-9D4C-0BB63209E796}"/>
              </a:ext>
            </a:extLst>
          </p:cNvPr>
          <p:cNvSpPr>
            <a:spLocks noGrp="1"/>
          </p:cNvSpPr>
          <p:nvPr>
            <p:ph type="title"/>
          </p:nvPr>
        </p:nvSpPr>
        <p:spPr>
          <a:xfrm>
            <a:off x="626299" y="25089"/>
            <a:ext cx="3960146" cy="953311"/>
          </a:xfrm>
        </p:spPr>
        <p:txBody>
          <a:bodyPr>
            <a:normAutofit/>
          </a:bodyPr>
          <a:lstStyle/>
          <a:p>
            <a:r>
              <a:rPr lang="en-US" b="1" dirty="0">
                <a:latin typeface="Arial" panose="020B0604020202020204" pitchFamily="34" charset="0"/>
                <a:cs typeface="Arial" panose="020B0604020202020204" pitchFamily="34" charset="0"/>
              </a:rPr>
              <a:t>Conclusion</a:t>
            </a:r>
          </a:p>
        </p:txBody>
      </p:sp>
      <p:pic>
        <p:nvPicPr>
          <p:cNvPr id="9" name="Picture 8">
            <a:extLst>
              <a:ext uri="{FF2B5EF4-FFF2-40B4-BE49-F238E27FC236}">
                <a16:creationId xmlns:a16="http://schemas.microsoft.com/office/drawing/2014/main" id="{AD4126D5-B186-5145-8542-413EAB7BF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607" y="4215037"/>
            <a:ext cx="4024393" cy="2617874"/>
          </a:xfrm>
          <a:prstGeom prst="rect">
            <a:avLst/>
          </a:prstGeom>
        </p:spPr>
      </p:pic>
      <p:sp>
        <p:nvSpPr>
          <p:cNvPr id="10" name="Rectangle 9">
            <a:extLst>
              <a:ext uri="{FF2B5EF4-FFF2-40B4-BE49-F238E27FC236}">
                <a16:creationId xmlns:a16="http://schemas.microsoft.com/office/drawing/2014/main" id="{06BA1338-2E88-F342-861F-EF2741B8DEA9}"/>
              </a:ext>
            </a:extLst>
          </p:cNvPr>
          <p:cNvSpPr/>
          <p:nvPr/>
        </p:nvSpPr>
        <p:spPr>
          <a:xfrm>
            <a:off x="626299" y="978400"/>
            <a:ext cx="7355328" cy="4893647"/>
          </a:xfrm>
          <a:prstGeom prst="rect">
            <a:avLst/>
          </a:prstGeom>
        </p:spPr>
        <p:txBody>
          <a:bodyPr wrap="square">
            <a:spAutoFit/>
          </a:bodyPr>
          <a:lstStyle/>
          <a:p>
            <a:pPr marL="342900" indent="-342900">
              <a:buFont typeface="Wingdings" pitchFamily="2" charset="2"/>
              <a:buChar char="v"/>
            </a:pPr>
            <a:r>
              <a:rPr lang="en-US" sz="2400" b="1" dirty="0"/>
              <a:t>Used Census API to download the 5 years of US data </a:t>
            </a:r>
          </a:p>
          <a:p>
            <a:r>
              <a:rPr lang="en-US" sz="2400" b="1" dirty="0"/>
              <a:t>           33000 rows</a:t>
            </a:r>
          </a:p>
          <a:p>
            <a:r>
              <a:rPr lang="en-US" sz="2400" b="1" dirty="0"/>
              <a:t>           30 columns</a:t>
            </a:r>
          </a:p>
          <a:p>
            <a:pPr marL="342900" indent="-342900">
              <a:buFont typeface="Wingdings" pitchFamily="2" charset="2"/>
              <a:buChar char="v"/>
            </a:pPr>
            <a:r>
              <a:rPr lang="en-US" sz="2400" b="1" dirty="0"/>
              <a:t>Looked the relationship of house price to other factors</a:t>
            </a:r>
          </a:p>
          <a:p>
            <a:pPr marL="342900" indent="-342900">
              <a:buFont typeface="Wingdings" pitchFamily="2" charset="2"/>
              <a:buChar char="v"/>
            </a:pPr>
            <a:r>
              <a:rPr lang="en-US" sz="2400" b="1" dirty="0"/>
              <a:t>Found some interesting trend of house value on different years</a:t>
            </a:r>
          </a:p>
          <a:p>
            <a:pPr marL="342900" indent="-342900">
              <a:buFont typeface="Wingdings" pitchFamily="2" charset="2"/>
              <a:buChar char="v"/>
            </a:pPr>
            <a:r>
              <a:rPr lang="en-US" sz="2400" b="1" dirty="0"/>
              <a:t>Analyzed the data and recommended the best city</a:t>
            </a:r>
          </a:p>
          <a:p>
            <a:pPr marL="342900" indent="-342900">
              <a:buFont typeface="Wingdings" pitchFamily="2" charset="2"/>
              <a:buChar char="v"/>
            </a:pPr>
            <a:r>
              <a:rPr lang="en-US" sz="2400" b="1" dirty="0"/>
              <a:t>What parameters other cities need to improve to be the best city</a:t>
            </a:r>
            <a:r>
              <a:rPr lang="en-US" sz="2400" b="1" dirty="0">
                <a:effectLst/>
              </a:rPr>
              <a:t> </a:t>
            </a:r>
            <a:endParaRPr lang="en-US" sz="2400" b="1" dirty="0"/>
          </a:p>
          <a:p>
            <a:pPr marL="342900" indent="-342900">
              <a:buFont typeface="Wingdings" pitchFamily="2" charset="2"/>
              <a:buChar char="v"/>
            </a:pPr>
            <a:r>
              <a:rPr lang="en-US" sz="2400" b="1" dirty="0"/>
              <a:t>Build a model to predict the house value</a:t>
            </a:r>
          </a:p>
          <a:p>
            <a:pPr marL="342900" indent="-342900">
              <a:buFont typeface="Wingdings" pitchFamily="2" charset="2"/>
              <a:buChar char="v"/>
            </a:pPr>
            <a:r>
              <a:rPr lang="en-US" sz="2400" b="1" dirty="0"/>
              <a:t>Our best model predict the house value perfectly with an error of around $30,000.</a:t>
            </a:r>
            <a:endParaRPr lang="en-US" sz="2400" dirty="0"/>
          </a:p>
        </p:txBody>
      </p:sp>
      <p:pic>
        <p:nvPicPr>
          <p:cNvPr id="12" name="Picture 11">
            <a:extLst>
              <a:ext uri="{FF2B5EF4-FFF2-40B4-BE49-F238E27FC236}">
                <a16:creationId xmlns:a16="http://schemas.microsoft.com/office/drawing/2014/main" id="{2191C2A8-696F-A447-8102-D3CCBA5F6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856" y="25089"/>
            <a:ext cx="3722290" cy="3814373"/>
          </a:xfrm>
          <a:prstGeom prst="rect">
            <a:avLst/>
          </a:prstGeom>
        </p:spPr>
      </p:pic>
    </p:spTree>
    <p:extLst>
      <p:ext uri="{BB962C8B-B14F-4D97-AF65-F5344CB8AC3E}">
        <p14:creationId xmlns:p14="http://schemas.microsoft.com/office/powerpoint/2010/main" val="2614929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058DE1-BDE0-524A-BAB6-C19C1709F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774"/>
            <a:ext cx="12349446" cy="6866774"/>
          </a:xfrm>
          <a:prstGeom prst="rect">
            <a:avLst/>
          </a:prstGeom>
        </p:spPr>
      </p:pic>
      <p:sp>
        <p:nvSpPr>
          <p:cNvPr id="8" name="Title 1">
            <a:extLst>
              <a:ext uri="{FF2B5EF4-FFF2-40B4-BE49-F238E27FC236}">
                <a16:creationId xmlns:a16="http://schemas.microsoft.com/office/drawing/2014/main" id="{49020683-F4A2-0241-B9EA-1BEAA51BF21F}"/>
              </a:ext>
            </a:extLst>
          </p:cNvPr>
          <p:cNvSpPr txBox="1">
            <a:spLocks/>
          </p:cNvSpPr>
          <p:nvPr/>
        </p:nvSpPr>
        <p:spPr>
          <a:xfrm>
            <a:off x="548467" y="5180200"/>
            <a:ext cx="11425805" cy="16778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7000" b="1" dirty="0">
                <a:solidFill>
                  <a:srgbClr val="0A3B9A"/>
                </a:solidFill>
                <a:latin typeface="+mn-lt"/>
              </a:rPr>
              <a:t>THANK YOU</a:t>
            </a:r>
          </a:p>
        </p:txBody>
      </p:sp>
    </p:spTree>
    <p:extLst>
      <p:ext uri="{BB962C8B-B14F-4D97-AF65-F5344CB8AC3E}">
        <p14:creationId xmlns:p14="http://schemas.microsoft.com/office/powerpoint/2010/main" val="545195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28D7-BD91-F848-9AA5-A6C059D38A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D3CFDD-CC7E-D84D-92AE-EF1C16445F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7447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807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0C6F154-30C2-C442-A808-26B6C77E4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221" y="0"/>
            <a:ext cx="4504267" cy="3490808"/>
          </a:xfrm>
          <a:prstGeom prst="rect">
            <a:avLst/>
          </a:prstGeom>
        </p:spPr>
      </p:pic>
      <p:pic>
        <p:nvPicPr>
          <p:cNvPr id="10" name="Picture 9">
            <a:extLst>
              <a:ext uri="{FF2B5EF4-FFF2-40B4-BE49-F238E27FC236}">
                <a16:creationId xmlns:a16="http://schemas.microsoft.com/office/drawing/2014/main" id="{369A9A01-F577-E642-A27E-396A8B4E9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221" y="3422800"/>
            <a:ext cx="4540396" cy="3429000"/>
          </a:xfrm>
          <a:prstGeom prst="rect">
            <a:avLst/>
          </a:prstGeom>
        </p:spPr>
      </p:pic>
      <p:pic>
        <p:nvPicPr>
          <p:cNvPr id="12" name="Picture 11">
            <a:extLst>
              <a:ext uri="{FF2B5EF4-FFF2-40B4-BE49-F238E27FC236}">
                <a16:creationId xmlns:a16="http://schemas.microsoft.com/office/drawing/2014/main" id="{AFDAB8A2-2CBB-F740-84B0-FA91D0EF3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060" y="3589080"/>
            <a:ext cx="4217961" cy="3268920"/>
          </a:xfrm>
          <a:prstGeom prst="rect">
            <a:avLst/>
          </a:prstGeom>
        </p:spPr>
      </p:pic>
      <p:pic>
        <p:nvPicPr>
          <p:cNvPr id="14" name="Picture 13">
            <a:extLst>
              <a:ext uri="{FF2B5EF4-FFF2-40B4-BE49-F238E27FC236}">
                <a16:creationId xmlns:a16="http://schemas.microsoft.com/office/drawing/2014/main" id="{EE9F79F8-8451-5548-AA4A-FDCF188BD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9059" y="129861"/>
            <a:ext cx="4217962" cy="3360947"/>
          </a:xfrm>
          <a:prstGeom prst="rect">
            <a:avLst/>
          </a:prstGeom>
        </p:spPr>
      </p:pic>
    </p:spTree>
    <p:extLst>
      <p:ext uri="{BB962C8B-B14F-4D97-AF65-F5344CB8AC3E}">
        <p14:creationId xmlns:p14="http://schemas.microsoft.com/office/powerpoint/2010/main" val="3904620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F4216B1-407E-DB40-B2EC-320A32D4E293}"/>
              </a:ext>
            </a:extLst>
          </p:cNvPr>
          <p:cNvSpPr>
            <a:spLocks noGrp="1"/>
          </p:cNvSpPr>
          <p:nvPr>
            <p:ph type="title"/>
          </p:nvPr>
        </p:nvSpPr>
        <p:spPr>
          <a:xfrm>
            <a:off x="0" y="-154091"/>
            <a:ext cx="4082407" cy="768485"/>
          </a:xfrm>
        </p:spPr>
        <p:txBody>
          <a:bodyPr>
            <a:normAutofit/>
          </a:bodyPr>
          <a:lstStyle/>
          <a:p>
            <a:r>
              <a:rPr lang="en-US" sz="3600" b="1" dirty="0">
                <a:latin typeface="Arial" panose="020B0604020202020204" pitchFamily="34" charset="0"/>
                <a:cs typeface="Arial" panose="020B0604020202020204" pitchFamily="34" charset="0"/>
              </a:rPr>
              <a:t>Motivation</a:t>
            </a:r>
          </a:p>
        </p:txBody>
      </p:sp>
      <p:pic>
        <p:nvPicPr>
          <p:cNvPr id="7" name="Picture 6">
            <a:extLst>
              <a:ext uri="{FF2B5EF4-FFF2-40B4-BE49-F238E27FC236}">
                <a16:creationId xmlns:a16="http://schemas.microsoft.com/office/drawing/2014/main" id="{85B0D4AE-B354-564B-A0C7-39C0BC65E9AF}"/>
              </a:ext>
            </a:extLst>
          </p:cNvPr>
          <p:cNvPicPr>
            <a:picLocks noChangeAspect="1"/>
          </p:cNvPicPr>
          <p:nvPr/>
        </p:nvPicPr>
        <p:blipFill rotWithShape="1">
          <a:blip r:embed="rId2">
            <a:extLst>
              <a:ext uri="{28A0092B-C50C-407E-A947-70E740481C1C}">
                <a14:useLocalDpi xmlns:a14="http://schemas.microsoft.com/office/drawing/2010/main" val="0"/>
              </a:ext>
            </a:extLst>
          </a:blip>
          <a:srcRect t="2663" r="1886"/>
          <a:stretch/>
        </p:blipFill>
        <p:spPr>
          <a:xfrm>
            <a:off x="6890426" y="0"/>
            <a:ext cx="5301574" cy="3864526"/>
          </a:xfrm>
          <a:prstGeom prst="rect">
            <a:avLst/>
          </a:prstGeom>
        </p:spPr>
      </p:pic>
      <p:pic>
        <p:nvPicPr>
          <p:cNvPr id="9" name="Picture 8">
            <a:extLst>
              <a:ext uri="{FF2B5EF4-FFF2-40B4-BE49-F238E27FC236}">
                <a16:creationId xmlns:a16="http://schemas.microsoft.com/office/drawing/2014/main" id="{1178AD90-BBFA-4F4A-A100-0000303E4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4394"/>
            <a:ext cx="6560170" cy="3318226"/>
          </a:xfrm>
          <a:prstGeom prst="rect">
            <a:avLst/>
          </a:prstGeom>
        </p:spPr>
      </p:pic>
      <p:pic>
        <p:nvPicPr>
          <p:cNvPr id="11" name="Picture 10">
            <a:extLst>
              <a:ext uri="{FF2B5EF4-FFF2-40B4-BE49-F238E27FC236}">
                <a16:creationId xmlns:a16="http://schemas.microsoft.com/office/drawing/2014/main" id="{2A0F9918-8F3E-9A4E-A394-6A2B0689476A}"/>
              </a:ext>
            </a:extLst>
          </p:cNvPr>
          <p:cNvPicPr>
            <a:picLocks noChangeAspect="1"/>
          </p:cNvPicPr>
          <p:nvPr/>
        </p:nvPicPr>
        <p:blipFill rotWithShape="1">
          <a:blip r:embed="rId4">
            <a:extLst>
              <a:ext uri="{28A0092B-C50C-407E-A947-70E740481C1C}">
                <a14:useLocalDpi xmlns:a14="http://schemas.microsoft.com/office/drawing/2010/main" val="0"/>
              </a:ext>
            </a:extLst>
          </a:blip>
          <a:srcRect t="7273"/>
          <a:stretch/>
        </p:blipFill>
        <p:spPr>
          <a:xfrm>
            <a:off x="1352144" y="3932620"/>
            <a:ext cx="8985775" cy="2779465"/>
          </a:xfrm>
          <a:prstGeom prst="rect">
            <a:avLst/>
          </a:prstGeom>
        </p:spPr>
      </p:pic>
    </p:spTree>
    <p:extLst>
      <p:ext uri="{BB962C8B-B14F-4D97-AF65-F5344CB8AC3E}">
        <p14:creationId xmlns:p14="http://schemas.microsoft.com/office/powerpoint/2010/main" val="287061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F9A8D8-E9CB-D74F-8B95-F0CAE6F28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340" y="3996987"/>
            <a:ext cx="4229660" cy="2861013"/>
          </a:xfrm>
          <a:prstGeom prst="rect">
            <a:avLst/>
          </a:prstGeom>
        </p:spPr>
      </p:pic>
      <p:sp>
        <p:nvSpPr>
          <p:cNvPr id="15" name="Rectangle 14">
            <a:extLst>
              <a:ext uri="{FF2B5EF4-FFF2-40B4-BE49-F238E27FC236}">
                <a16:creationId xmlns:a16="http://schemas.microsoft.com/office/drawing/2014/main" id="{FD64A12D-F765-614A-93AA-2711E7156442}"/>
              </a:ext>
            </a:extLst>
          </p:cNvPr>
          <p:cNvSpPr/>
          <p:nvPr/>
        </p:nvSpPr>
        <p:spPr>
          <a:xfrm>
            <a:off x="8210143" y="1438036"/>
            <a:ext cx="4118043" cy="646331"/>
          </a:xfrm>
          <a:prstGeom prst="rect">
            <a:avLst/>
          </a:prstGeom>
        </p:spPr>
        <p:txBody>
          <a:bodyPr wrap="square">
            <a:spAutoFit/>
          </a:bodyPr>
          <a:lstStyle/>
          <a:p>
            <a:r>
              <a:rPr lang="en-US" dirty="0">
                <a:latin typeface="Times New Roman,Bold" pitchFamily="2" charset="0"/>
              </a:rPr>
              <a:t>1. Understanding the Barriers of Affordable Housing </a:t>
            </a:r>
            <a:endParaRPr lang="en-US" dirty="0"/>
          </a:p>
        </p:txBody>
      </p:sp>
      <p:sp>
        <p:nvSpPr>
          <p:cNvPr id="16" name="Rectangle 15">
            <a:extLst>
              <a:ext uri="{FF2B5EF4-FFF2-40B4-BE49-F238E27FC236}">
                <a16:creationId xmlns:a16="http://schemas.microsoft.com/office/drawing/2014/main" id="{15DD4D22-F789-804B-88DB-3300541723C0}"/>
              </a:ext>
            </a:extLst>
          </p:cNvPr>
          <p:cNvSpPr/>
          <p:nvPr/>
        </p:nvSpPr>
        <p:spPr>
          <a:xfrm>
            <a:off x="238076" y="5427493"/>
            <a:ext cx="7011791" cy="1477328"/>
          </a:xfrm>
          <a:prstGeom prst="rect">
            <a:avLst/>
          </a:prstGeom>
        </p:spPr>
        <p:txBody>
          <a:bodyPr wrap="none">
            <a:spAutoFit/>
          </a:bodyPr>
          <a:lstStyle/>
          <a:p>
            <a:r>
              <a:rPr lang="en-US" dirty="0">
                <a:latin typeface="Times New Roman,Bold" pitchFamily="2" charset="0"/>
              </a:rPr>
              <a:t>How Housing Prices related to other factors?</a:t>
            </a:r>
          </a:p>
          <a:p>
            <a:endParaRPr lang="en-US" dirty="0">
              <a:latin typeface="Times New Roman,Bold" pitchFamily="2" charset="0"/>
            </a:endParaRPr>
          </a:p>
          <a:p>
            <a:r>
              <a:rPr lang="en-US" dirty="0">
                <a:latin typeface="Times New Roman,Bold" pitchFamily="2" charset="0"/>
              </a:rPr>
              <a:t>What effects the housing value much?</a:t>
            </a:r>
          </a:p>
          <a:p>
            <a:endParaRPr lang="en-US" dirty="0">
              <a:latin typeface="Times New Roman,Bold" pitchFamily="2" charset="0"/>
            </a:endParaRPr>
          </a:p>
          <a:p>
            <a:r>
              <a:rPr lang="en-US" dirty="0">
                <a:latin typeface="Times New Roman,Bold" pitchFamily="2" charset="0"/>
              </a:rPr>
              <a:t>Understanding the housing price correlation between different terms.</a:t>
            </a:r>
            <a:endParaRPr lang="en-US" dirty="0"/>
          </a:p>
        </p:txBody>
      </p:sp>
      <p:pic>
        <p:nvPicPr>
          <p:cNvPr id="18" name="Picture 17">
            <a:extLst>
              <a:ext uri="{FF2B5EF4-FFF2-40B4-BE49-F238E27FC236}">
                <a16:creationId xmlns:a16="http://schemas.microsoft.com/office/drawing/2014/main" id="{AA52FAC1-1F52-5348-8CF8-F0D3B00151BB}"/>
              </a:ext>
            </a:extLst>
          </p:cNvPr>
          <p:cNvPicPr>
            <a:picLocks noChangeAspect="1"/>
          </p:cNvPicPr>
          <p:nvPr/>
        </p:nvPicPr>
        <p:blipFill rotWithShape="1">
          <a:blip r:embed="rId3">
            <a:extLst>
              <a:ext uri="{28A0092B-C50C-407E-A947-70E740481C1C}">
                <a14:useLocalDpi xmlns:a14="http://schemas.microsoft.com/office/drawing/2010/main" val="0"/>
              </a:ext>
            </a:extLst>
          </a:blip>
          <a:srcRect b="8314"/>
          <a:stretch/>
        </p:blipFill>
        <p:spPr>
          <a:xfrm>
            <a:off x="40057" y="0"/>
            <a:ext cx="7883602" cy="5321030"/>
          </a:xfrm>
          <a:prstGeom prst="rect">
            <a:avLst/>
          </a:prstGeom>
        </p:spPr>
      </p:pic>
      <p:sp>
        <p:nvSpPr>
          <p:cNvPr id="19" name="Title 1">
            <a:extLst>
              <a:ext uri="{FF2B5EF4-FFF2-40B4-BE49-F238E27FC236}">
                <a16:creationId xmlns:a16="http://schemas.microsoft.com/office/drawing/2014/main" id="{58A7A0AC-7BBA-334F-A8DD-23EB8A9C4EE3}"/>
              </a:ext>
            </a:extLst>
          </p:cNvPr>
          <p:cNvSpPr txBox="1">
            <a:spLocks/>
          </p:cNvSpPr>
          <p:nvPr/>
        </p:nvSpPr>
        <p:spPr>
          <a:xfrm>
            <a:off x="8210143" y="-70256"/>
            <a:ext cx="3762983" cy="65159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dirty="0"/>
              <a:t>Need for analysis..</a:t>
            </a:r>
          </a:p>
        </p:txBody>
      </p:sp>
    </p:spTree>
    <p:extLst>
      <p:ext uri="{BB962C8B-B14F-4D97-AF65-F5344CB8AC3E}">
        <p14:creationId xmlns:p14="http://schemas.microsoft.com/office/powerpoint/2010/main" val="6537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3649C-8173-4F55-A606-7DC21CFF5D4F}"/>
              </a:ext>
            </a:extLst>
          </p:cNvPr>
          <p:cNvSpPr>
            <a:spLocks noGrp="1"/>
          </p:cNvSpPr>
          <p:nvPr>
            <p:ph type="title"/>
          </p:nvPr>
        </p:nvSpPr>
        <p:spPr>
          <a:xfrm>
            <a:off x="283723" y="92009"/>
            <a:ext cx="4790695" cy="1009651"/>
          </a:xfrm>
        </p:spPr>
        <p:txBody>
          <a:bodyPr>
            <a:normAutofit/>
          </a:bodyPr>
          <a:lstStyle/>
          <a:p>
            <a:r>
              <a:rPr lang="en-US" sz="3200" b="1" dirty="0">
                <a:latin typeface="Arial" panose="020B0604020202020204" pitchFamily="34" charset="0"/>
                <a:cs typeface="Arial" panose="020B0604020202020204" pitchFamily="34" charset="0"/>
              </a:rPr>
              <a:t>Need for analysis..</a:t>
            </a:r>
          </a:p>
        </p:txBody>
      </p:sp>
      <p:sp>
        <p:nvSpPr>
          <p:cNvPr id="3" name="Content Placeholder 2">
            <a:extLst>
              <a:ext uri="{FF2B5EF4-FFF2-40B4-BE49-F238E27FC236}">
                <a16:creationId xmlns:a16="http://schemas.microsoft.com/office/drawing/2014/main" id="{E790A240-0807-454A-83CA-640AA4A8E0C3}"/>
              </a:ext>
            </a:extLst>
          </p:cNvPr>
          <p:cNvSpPr>
            <a:spLocks noGrp="1"/>
          </p:cNvSpPr>
          <p:nvPr>
            <p:ph idx="1"/>
          </p:nvPr>
        </p:nvSpPr>
        <p:spPr>
          <a:xfrm>
            <a:off x="71103" y="1815607"/>
            <a:ext cx="10239985" cy="4445558"/>
          </a:xfrm>
        </p:spPr>
        <p:txBody>
          <a:bodyPr/>
          <a:lstStyle/>
          <a:p>
            <a:pPr marL="0" marR="0" indent="0">
              <a:lnSpc>
                <a:spcPct val="107000"/>
              </a:lnSpc>
              <a:spcBef>
                <a:spcPts val="0"/>
              </a:spcBef>
              <a:spcAft>
                <a:spcPts val="800"/>
              </a:spcAft>
              <a:buNone/>
            </a:pPr>
            <a:r>
              <a:rPr lang="en-US" sz="1800" spc="15" dirty="0">
                <a:effectLst/>
                <a:latin typeface="Roboto" panose="02000000000000000000" pitchFamily="2" charset="0"/>
                <a:ea typeface="Calibri" panose="020F0502020204030204" pitchFamily="34" charset="0"/>
                <a:cs typeface="Times New Roman" panose="02020603050405020304" pitchFamily="18" charset="0"/>
              </a:rPr>
              <a:t>We chose to analyze most common factors: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0000"/>
              </a:lnSpc>
              <a:spcBef>
                <a:spcPts val="0"/>
              </a:spcBef>
              <a:spcAft>
                <a:spcPts val="0"/>
              </a:spcAft>
              <a:buFont typeface="Wingdings" pitchFamily="2" charset="2"/>
              <a:buChar char="v"/>
            </a:pPr>
            <a:r>
              <a:rPr lang="en-US" sz="1800" b="1" spc="15" dirty="0">
                <a:effectLst/>
                <a:latin typeface="Roboto" panose="02000000000000000000" pitchFamily="2" charset="0"/>
                <a:ea typeface="Calibri" panose="020F0502020204030204" pitchFamily="34" charset="0"/>
                <a:cs typeface="Times New Roman" panose="02020603050405020304" pitchFamily="18" charset="0"/>
              </a:rPr>
              <a:t>House Value</a:t>
            </a:r>
          </a:p>
          <a:p>
            <a:pPr marR="0" lvl="0">
              <a:lnSpc>
                <a:spcPct val="100000"/>
              </a:lnSpc>
              <a:spcBef>
                <a:spcPts val="0"/>
              </a:spcBef>
              <a:spcAft>
                <a:spcPts val="0"/>
              </a:spcAft>
              <a:buFont typeface="Wingdings" pitchFamily="2" charset="2"/>
              <a:buChar char="v"/>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0000"/>
              </a:lnSpc>
              <a:spcBef>
                <a:spcPts val="0"/>
              </a:spcBef>
              <a:spcAft>
                <a:spcPts val="0"/>
              </a:spcAft>
              <a:buFont typeface="Wingdings" pitchFamily="2" charset="2"/>
              <a:buChar char="v"/>
            </a:pPr>
            <a:r>
              <a:rPr lang="en-US" sz="1800" b="1" spc="15" dirty="0">
                <a:effectLst/>
                <a:latin typeface="Roboto" panose="02000000000000000000" pitchFamily="2" charset="0"/>
                <a:ea typeface="Calibri" panose="020F0502020204030204" pitchFamily="34" charset="0"/>
                <a:cs typeface="Times New Roman" panose="02020603050405020304" pitchFamily="18" charset="0"/>
              </a:rPr>
              <a:t>Income</a:t>
            </a:r>
          </a:p>
          <a:p>
            <a:pPr marR="0" lvl="0">
              <a:lnSpc>
                <a:spcPct val="100000"/>
              </a:lnSpc>
              <a:spcBef>
                <a:spcPts val="0"/>
              </a:spcBef>
              <a:spcAft>
                <a:spcPts val="0"/>
              </a:spcAft>
              <a:buFont typeface="Wingdings" pitchFamily="2" charset="2"/>
              <a:buChar char="v"/>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0000"/>
              </a:lnSpc>
              <a:spcBef>
                <a:spcPts val="0"/>
              </a:spcBef>
              <a:spcAft>
                <a:spcPts val="0"/>
              </a:spcAft>
              <a:buFont typeface="Wingdings" pitchFamily="2" charset="2"/>
              <a:buChar char="v"/>
            </a:pPr>
            <a:r>
              <a:rPr lang="en-US" sz="1800" b="1" spc="15" dirty="0">
                <a:effectLst/>
                <a:latin typeface="Roboto" panose="02000000000000000000" pitchFamily="2" charset="0"/>
                <a:ea typeface="Calibri" panose="020F0502020204030204" pitchFamily="34" charset="0"/>
                <a:cs typeface="Times New Roman" panose="02020603050405020304" pitchFamily="18" charset="0"/>
              </a:rPr>
              <a:t>Cost/Rent</a:t>
            </a:r>
          </a:p>
          <a:p>
            <a:pPr marR="0" lvl="0">
              <a:lnSpc>
                <a:spcPct val="100000"/>
              </a:lnSpc>
              <a:spcBef>
                <a:spcPts val="0"/>
              </a:spcBef>
              <a:spcAft>
                <a:spcPts val="0"/>
              </a:spcAft>
              <a:buFont typeface="Wingdings" pitchFamily="2" charset="2"/>
              <a:buChar char="v"/>
            </a:pPr>
            <a:endParaRPr lang="en-US" sz="1800" b="1" spc="15" dirty="0">
              <a:effectLst/>
              <a:latin typeface="Roboto" panose="02000000000000000000" pitchFamily="2" charset="0"/>
              <a:ea typeface="Calibri" panose="020F0502020204030204" pitchFamily="34" charset="0"/>
              <a:cs typeface="Times New Roman" panose="02020603050405020304" pitchFamily="18" charset="0"/>
            </a:endParaRPr>
          </a:p>
          <a:p>
            <a:pPr>
              <a:lnSpc>
                <a:spcPct val="100000"/>
              </a:lnSpc>
              <a:spcBef>
                <a:spcPts val="0"/>
              </a:spcBef>
              <a:buFont typeface="Wingdings" pitchFamily="2" charset="2"/>
              <a:buChar char="v"/>
            </a:pPr>
            <a:r>
              <a:rPr lang="en-US" sz="1800" b="1" spc="15" dirty="0">
                <a:latin typeface="Roboto" panose="02000000000000000000" pitchFamily="2" charset="0"/>
                <a:ea typeface="Calibri" panose="020F0502020204030204" pitchFamily="34" charset="0"/>
                <a:cs typeface="Times New Roman" panose="02020603050405020304" pitchFamily="18" charset="0"/>
              </a:rPr>
              <a:t>Poverty </a:t>
            </a:r>
          </a:p>
          <a:p>
            <a:pPr>
              <a:lnSpc>
                <a:spcPct val="100000"/>
              </a:lnSpc>
              <a:spcBef>
                <a:spcPts val="0"/>
              </a:spcBef>
              <a:buFont typeface="Wingdings" pitchFamily="2" charset="2"/>
              <a:buChar char="v"/>
            </a:pPr>
            <a:endParaRPr lang="en-US" sz="1800" b="1" spc="15" dirty="0">
              <a:latin typeface="Roboto" panose="02000000000000000000" pitchFamily="2" charset="0"/>
              <a:ea typeface="Calibri" panose="020F0502020204030204" pitchFamily="34" charset="0"/>
              <a:cs typeface="Times New Roman" panose="02020603050405020304" pitchFamily="18" charset="0"/>
            </a:endParaRPr>
          </a:p>
          <a:p>
            <a:pPr>
              <a:lnSpc>
                <a:spcPct val="100000"/>
              </a:lnSpc>
              <a:spcBef>
                <a:spcPts val="0"/>
              </a:spcBef>
              <a:buFont typeface="Wingdings" pitchFamily="2" charset="2"/>
              <a:buChar char="v"/>
            </a:pPr>
            <a:r>
              <a:rPr lang="en-US" sz="1800" b="1" spc="15" dirty="0">
                <a:latin typeface="Roboto" panose="02000000000000000000" pitchFamily="2" charset="0"/>
                <a:ea typeface="Calibri" panose="020F0502020204030204" pitchFamily="34" charset="0"/>
                <a:cs typeface="Times New Roman" panose="02020603050405020304" pitchFamily="18" charset="0"/>
              </a:rPr>
              <a:t>Public Transport</a:t>
            </a:r>
          </a:p>
          <a:p>
            <a:pPr>
              <a:lnSpc>
                <a:spcPct val="100000"/>
              </a:lnSpc>
              <a:spcBef>
                <a:spcPts val="0"/>
              </a:spcBef>
              <a:buFont typeface="Wingdings" pitchFamily="2" charset="2"/>
              <a:buChar char="v"/>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0000"/>
              </a:lnSpc>
              <a:spcBef>
                <a:spcPts val="0"/>
              </a:spcBef>
              <a:spcAft>
                <a:spcPts val="800"/>
              </a:spcAft>
              <a:buFont typeface="Wingdings" pitchFamily="2" charset="2"/>
              <a:buChar char="v"/>
            </a:pPr>
            <a:r>
              <a:rPr lang="en-US" sz="1800" b="1" spc="15" dirty="0">
                <a:effectLst/>
                <a:latin typeface="Roboto" panose="02000000000000000000" pitchFamily="2" charset="0"/>
                <a:ea typeface="Calibri" panose="020F0502020204030204" pitchFamily="34" charset="0"/>
                <a:cs typeface="Times New Roman" panose="02020603050405020304" pitchFamily="18" charset="0"/>
              </a:rPr>
              <a:t>Employment/unemployment rate</a:t>
            </a:r>
          </a:p>
          <a:p>
            <a:pPr marR="0" lvl="0">
              <a:lnSpc>
                <a:spcPct val="100000"/>
              </a:lnSpc>
              <a:spcBef>
                <a:spcPts val="0"/>
              </a:spcBef>
              <a:spcAft>
                <a:spcPts val="800"/>
              </a:spcAft>
              <a:buFont typeface="Wingdings" pitchFamily="2" charset="2"/>
              <a:buChar char="v"/>
            </a:pPr>
            <a:endParaRPr lang="en-US" b="1" dirty="0"/>
          </a:p>
        </p:txBody>
      </p:sp>
      <p:sp>
        <p:nvSpPr>
          <p:cNvPr id="6" name="Rectangle 5">
            <a:extLst>
              <a:ext uri="{FF2B5EF4-FFF2-40B4-BE49-F238E27FC236}">
                <a16:creationId xmlns:a16="http://schemas.microsoft.com/office/drawing/2014/main" id="{D8F0ABDE-9D66-1440-8611-B4EEBEED319D}"/>
              </a:ext>
            </a:extLst>
          </p:cNvPr>
          <p:cNvSpPr/>
          <p:nvPr/>
        </p:nvSpPr>
        <p:spPr>
          <a:xfrm>
            <a:off x="3919670" y="1056209"/>
            <a:ext cx="4975230" cy="400110"/>
          </a:xfrm>
          <a:prstGeom prst="rect">
            <a:avLst/>
          </a:prstGeom>
        </p:spPr>
        <p:txBody>
          <a:bodyPr wrap="square">
            <a:spAutoFit/>
          </a:bodyPr>
          <a:lstStyle/>
          <a:p>
            <a:r>
              <a:rPr lang="en-US" sz="2000" b="1" dirty="0"/>
              <a:t>2. Most Affordable 5 Cities of California</a:t>
            </a:r>
            <a:endParaRPr lang="en-US" sz="2000" dirty="0"/>
          </a:p>
        </p:txBody>
      </p:sp>
      <p:pic>
        <p:nvPicPr>
          <p:cNvPr id="8" name="Picture 7">
            <a:extLst>
              <a:ext uri="{FF2B5EF4-FFF2-40B4-BE49-F238E27FC236}">
                <a16:creationId xmlns:a16="http://schemas.microsoft.com/office/drawing/2014/main" id="{AAA3C9F2-0E96-0D4A-8751-7B43F1C30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1338" y="2158287"/>
            <a:ext cx="4529324" cy="3862915"/>
          </a:xfrm>
          <a:prstGeom prst="rect">
            <a:avLst/>
          </a:prstGeom>
        </p:spPr>
      </p:pic>
      <p:pic>
        <p:nvPicPr>
          <p:cNvPr id="10" name="Picture 9">
            <a:extLst>
              <a:ext uri="{FF2B5EF4-FFF2-40B4-BE49-F238E27FC236}">
                <a16:creationId xmlns:a16="http://schemas.microsoft.com/office/drawing/2014/main" id="{240DF36A-267C-DB47-ABD4-0C62AB858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911" y="4919552"/>
            <a:ext cx="2905561" cy="1937041"/>
          </a:xfrm>
          <a:prstGeom prst="rect">
            <a:avLst/>
          </a:prstGeom>
        </p:spPr>
      </p:pic>
      <p:pic>
        <p:nvPicPr>
          <p:cNvPr id="12" name="Picture 11">
            <a:extLst>
              <a:ext uri="{FF2B5EF4-FFF2-40B4-BE49-F238E27FC236}">
                <a16:creationId xmlns:a16="http://schemas.microsoft.com/office/drawing/2014/main" id="{A77AABBE-5CD2-694E-A825-CC41607E6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021" y="1407"/>
            <a:ext cx="4036979" cy="4036979"/>
          </a:xfrm>
          <a:prstGeom prst="rect">
            <a:avLst/>
          </a:prstGeom>
        </p:spPr>
      </p:pic>
    </p:spTree>
    <p:extLst>
      <p:ext uri="{BB962C8B-B14F-4D97-AF65-F5344CB8AC3E}">
        <p14:creationId xmlns:p14="http://schemas.microsoft.com/office/powerpoint/2010/main" val="193193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240B-D18D-4CA2-9959-352FD89A4205}"/>
              </a:ext>
            </a:extLst>
          </p:cNvPr>
          <p:cNvSpPr>
            <a:spLocks noGrp="1"/>
          </p:cNvSpPr>
          <p:nvPr>
            <p:ph type="title"/>
          </p:nvPr>
        </p:nvSpPr>
        <p:spPr>
          <a:xfrm>
            <a:off x="4213698" y="0"/>
            <a:ext cx="2858311" cy="953311"/>
          </a:xfrm>
        </p:spPr>
        <p:txBody>
          <a:bodyPr/>
          <a:lstStyle/>
          <a:p>
            <a:r>
              <a:rPr lang="en-US" b="1" dirty="0">
                <a:latin typeface="Arial" panose="020B0604020202020204" pitchFamily="34" charset="0"/>
                <a:cs typeface="Arial" panose="020B0604020202020204" pitchFamily="34" charset="0"/>
              </a:rPr>
              <a:t>Approach</a:t>
            </a:r>
          </a:p>
        </p:txBody>
      </p:sp>
      <p:sp>
        <p:nvSpPr>
          <p:cNvPr id="4" name="Rectangle 3">
            <a:extLst>
              <a:ext uri="{FF2B5EF4-FFF2-40B4-BE49-F238E27FC236}">
                <a16:creationId xmlns:a16="http://schemas.microsoft.com/office/drawing/2014/main" id="{E544FA03-61C7-5F47-94E8-BE1FF8E7A3CC}"/>
              </a:ext>
            </a:extLst>
          </p:cNvPr>
          <p:cNvSpPr/>
          <p:nvPr/>
        </p:nvSpPr>
        <p:spPr>
          <a:xfrm>
            <a:off x="132660" y="953311"/>
            <a:ext cx="2194512" cy="374846"/>
          </a:xfrm>
          <a:prstGeom prst="rect">
            <a:avLst/>
          </a:prstGeom>
        </p:spPr>
        <p:txBody>
          <a:bodyPr wrap="none">
            <a:spAutoFit/>
          </a:bodyPr>
          <a:lstStyle/>
          <a:p>
            <a:pPr marR="0" lvl="0">
              <a:lnSpc>
                <a:spcPct val="107000"/>
              </a:lnSpc>
              <a:spcBef>
                <a:spcPts val="0"/>
              </a:spcBef>
              <a:spcAft>
                <a:spcPts val="0"/>
              </a:spcAft>
            </a:pPr>
            <a:r>
              <a:rPr lang="en-US" b="1" spc="15" dirty="0">
                <a:latin typeface="Roboto" panose="02000000000000000000" pitchFamily="2" charset="0"/>
                <a:ea typeface="Calibri" panose="020F0502020204030204" pitchFamily="34" charset="0"/>
                <a:cs typeface="Times New Roman" panose="02020603050405020304" pitchFamily="18" charset="0"/>
              </a:rPr>
              <a:t>Collecting the Data</a:t>
            </a: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6D8CF94-AC97-D44A-96EB-CC57FB6EB052}"/>
              </a:ext>
            </a:extLst>
          </p:cNvPr>
          <p:cNvPicPr>
            <a:picLocks noChangeAspect="1"/>
          </p:cNvPicPr>
          <p:nvPr/>
        </p:nvPicPr>
        <p:blipFill rotWithShape="1">
          <a:blip r:embed="rId2">
            <a:extLst>
              <a:ext uri="{28A0092B-C50C-407E-A947-70E740481C1C}">
                <a14:useLocalDpi xmlns:a14="http://schemas.microsoft.com/office/drawing/2010/main" val="0"/>
              </a:ext>
            </a:extLst>
          </a:blip>
          <a:srcRect b="11089"/>
          <a:stretch/>
        </p:blipFill>
        <p:spPr>
          <a:xfrm>
            <a:off x="0" y="1557001"/>
            <a:ext cx="12192000" cy="2522837"/>
          </a:xfrm>
          <a:prstGeom prst="rect">
            <a:avLst/>
          </a:prstGeom>
        </p:spPr>
      </p:pic>
      <p:sp>
        <p:nvSpPr>
          <p:cNvPr id="9" name="Rectangle 8">
            <a:extLst>
              <a:ext uri="{FF2B5EF4-FFF2-40B4-BE49-F238E27FC236}">
                <a16:creationId xmlns:a16="http://schemas.microsoft.com/office/drawing/2014/main" id="{6467892F-067C-C442-A953-5EC04F9F05AD}"/>
              </a:ext>
            </a:extLst>
          </p:cNvPr>
          <p:cNvSpPr/>
          <p:nvPr/>
        </p:nvSpPr>
        <p:spPr>
          <a:xfrm>
            <a:off x="132660" y="4538562"/>
            <a:ext cx="6261651" cy="671915"/>
          </a:xfrm>
          <a:prstGeom prst="rect">
            <a:avLst/>
          </a:prstGeom>
        </p:spPr>
        <p:txBody>
          <a:bodyPr wrap="none">
            <a:spAutoFit/>
          </a:bodyPr>
          <a:lstStyle/>
          <a:p>
            <a:pPr marR="0" lvl="0">
              <a:lnSpc>
                <a:spcPct val="107000"/>
              </a:lnSpc>
              <a:spcBef>
                <a:spcPts val="0"/>
              </a:spcBef>
              <a:spcAft>
                <a:spcPts val="0"/>
              </a:spcAft>
            </a:pPr>
            <a:r>
              <a:rPr lang="en-US" b="1" spc="15" dirty="0">
                <a:latin typeface="Roboto" panose="02000000000000000000" pitchFamily="2" charset="0"/>
                <a:ea typeface="Calibri" panose="020F0502020204030204" pitchFamily="34" charset="0"/>
                <a:cs typeface="Times New Roman" panose="02020603050405020304" pitchFamily="18" charset="0"/>
              </a:rPr>
              <a:t>Downloaded 5 years of US Census data for every zip code</a:t>
            </a:r>
          </a:p>
          <a:p>
            <a:pPr marR="0" lvl="0">
              <a:lnSpc>
                <a:spcPct val="107000"/>
              </a:lnSpc>
              <a:spcBef>
                <a:spcPts val="0"/>
              </a:spcBef>
              <a:spcAft>
                <a:spcPts val="0"/>
              </a:spcAft>
            </a:pPr>
            <a:endParaRPr lang="en-US"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1C017DEF-6894-E64C-A96D-AD33F982E4A8}"/>
              </a:ext>
            </a:extLst>
          </p:cNvPr>
          <p:cNvSpPr/>
          <p:nvPr/>
        </p:nvSpPr>
        <p:spPr>
          <a:xfrm>
            <a:off x="2036142" y="5115458"/>
            <a:ext cx="1619995" cy="671915"/>
          </a:xfrm>
          <a:prstGeom prst="rect">
            <a:avLst/>
          </a:prstGeom>
        </p:spPr>
        <p:txBody>
          <a:bodyPr wrap="none">
            <a:spAutoFit/>
          </a:bodyPr>
          <a:lstStyle/>
          <a:p>
            <a:pPr marR="0" lvl="0">
              <a:lnSpc>
                <a:spcPct val="107000"/>
              </a:lnSpc>
              <a:spcBef>
                <a:spcPts val="0"/>
              </a:spcBef>
              <a:spcAft>
                <a:spcPts val="0"/>
              </a:spcAft>
            </a:pPr>
            <a:r>
              <a:rPr lang="en-US" b="1" spc="15" dirty="0">
                <a:latin typeface="Roboto" panose="02000000000000000000" pitchFamily="2" charset="0"/>
                <a:ea typeface="Calibri" panose="020F0502020204030204" pitchFamily="34" charset="0"/>
                <a:cs typeface="Times New Roman" panose="02020603050405020304" pitchFamily="18" charset="0"/>
              </a:rPr>
              <a:t>Rows: 33000 </a:t>
            </a:r>
          </a:p>
          <a:p>
            <a:pPr marR="0" lvl="0">
              <a:lnSpc>
                <a:spcPct val="107000"/>
              </a:lnSpc>
              <a:spcBef>
                <a:spcPts val="0"/>
              </a:spcBef>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Columns: 28</a:t>
            </a:r>
          </a:p>
        </p:txBody>
      </p:sp>
      <p:pic>
        <p:nvPicPr>
          <p:cNvPr id="12" name="Picture 11">
            <a:extLst>
              <a:ext uri="{FF2B5EF4-FFF2-40B4-BE49-F238E27FC236}">
                <a16:creationId xmlns:a16="http://schemas.microsoft.com/office/drawing/2014/main" id="{0426BCBC-EE56-BE4B-9470-04D9E350E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369" y="4683528"/>
            <a:ext cx="4152900" cy="1257300"/>
          </a:xfrm>
          <a:prstGeom prst="rect">
            <a:avLst/>
          </a:prstGeom>
        </p:spPr>
      </p:pic>
    </p:spTree>
    <p:extLst>
      <p:ext uri="{BB962C8B-B14F-4D97-AF65-F5344CB8AC3E}">
        <p14:creationId xmlns:p14="http://schemas.microsoft.com/office/powerpoint/2010/main" val="1310481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B3490B-2EC4-044E-805F-34E17A985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038" y="0"/>
            <a:ext cx="6805961" cy="6601522"/>
          </a:xfrm>
          <a:prstGeom prst="rect">
            <a:avLst/>
          </a:prstGeom>
        </p:spPr>
      </p:pic>
      <p:pic>
        <p:nvPicPr>
          <p:cNvPr id="8" name="Picture 7">
            <a:extLst>
              <a:ext uri="{FF2B5EF4-FFF2-40B4-BE49-F238E27FC236}">
                <a16:creationId xmlns:a16="http://schemas.microsoft.com/office/drawing/2014/main" id="{8C13CB9F-F553-2143-A337-BD110FD267EB}"/>
              </a:ext>
            </a:extLst>
          </p:cNvPr>
          <p:cNvPicPr>
            <a:picLocks noChangeAspect="1"/>
          </p:cNvPicPr>
          <p:nvPr/>
        </p:nvPicPr>
        <p:blipFill rotWithShape="1">
          <a:blip r:embed="rId3">
            <a:extLst>
              <a:ext uri="{28A0092B-C50C-407E-A947-70E740481C1C}">
                <a14:useLocalDpi xmlns:a14="http://schemas.microsoft.com/office/drawing/2010/main" val="0"/>
              </a:ext>
            </a:extLst>
          </a:blip>
          <a:srcRect r="-961" b="28022"/>
          <a:stretch/>
        </p:blipFill>
        <p:spPr>
          <a:xfrm>
            <a:off x="0" y="-1"/>
            <a:ext cx="5386038" cy="3245005"/>
          </a:xfrm>
          <a:prstGeom prst="rect">
            <a:avLst/>
          </a:prstGeom>
        </p:spPr>
      </p:pic>
      <p:pic>
        <p:nvPicPr>
          <p:cNvPr id="10" name="Picture 9">
            <a:extLst>
              <a:ext uri="{FF2B5EF4-FFF2-40B4-BE49-F238E27FC236}">
                <a16:creationId xmlns:a16="http://schemas.microsoft.com/office/drawing/2014/main" id="{80C77559-AEDB-604D-9C6F-71ECBFDF2697}"/>
              </a:ext>
            </a:extLst>
          </p:cNvPr>
          <p:cNvPicPr>
            <a:picLocks noChangeAspect="1"/>
          </p:cNvPicPr>
          <p:nvPr/>
        </p:nvPicPr>
        <p:blipFill rotWithShape="1">
          <a:blip r:embed="rId4">
            <a:extLst>
              <a:ext uri="{28A0092B-C50C-407E-A947-70E740481C1C}">
                <a14:useLocalDpi xmlns:a14="http://schemas.microsoft.com/office/drawing/2010/main" val="0"/>
              </a:ext>
            </a:extLst>
          </a:blip>
          <a:srcRect r="23648"/>
          <a:stretch/>
        </p:blipFill>
        <p:spPr>
          <a:xfrm>
            <a:off x="94785" y="3300761"/>
            <a:ext cx="5196469" cy="3354068"/>
          </a:xfrm>
          <a:prstGeom prst="rect">
            <a:avLst/>
          </a:prstGeom>
        </p:spPr>
      </p:pic>
    </p:spTree>
    <p:extLst>
      <p:ext uri="{BB962C8B-B14F-4D97-AF65-F5344CB8AC3E}">
        <p14:creationId xmlns:p14="http://schemas.microsoft.com/office/powerpoint/2010/main" val="3780000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AF738B-1B2B-C74E-B53F-925A5F652287}"/>
              </a:ext>
            </a:extLst>
          </p:cNvPr>
          <p:cNvSpPr/>
          <p:nvPr/>
        </p:nvSpPr>
        <p:spPr>
          <a:xfrm>
            <a:off x="1443488" y="0"/>
            <a:ext cx="8530284" cy="707886"/>
          </a:xfrm>
          <a:prstGeom prst="rect">
            <a:avLst/>
          </a:prstGeom>
        </p:spPr>
        <p:txBody>
          <a:bodyPr wrap="none">
            <a:spAutoFit/>
          </a:bodyPr>
          <a:lstStyle/>
          <a:p>
            <a:r>
              <a:rPr lang="en-US" sz="4000" b="1" dirty="0">
                <a:latin typeface="Arial" panose="020B0604020202020204" pitchFamily="34" charset="0"/>
                <a:cs typeface="Arial" panose="020B0604020202020204" pitchFamily="34" charset="0"/>
              </a:rPr>
              <a:t>Data Analysis of CA State for 2019</a:t>
            </a:r>
          </a:p>
        </p:txBody>
      </p:sp>
      <p:sp>
        <p:nvSpPr>
          <p:cNvPr id="7" name="Rectangle 6">
            <a:extLst>
              <a:ext uri="{FF2B5EF4-FFF2-40B4-BE49-F238E27FC236}">
                <a16:creationId xmlns:a16="http://schemas.microsoft.com/office/drawing/2014/main" id="{518D316D-759F-BA4E-8827-8DBD5C786291}"/>
              </a:ext>
            </a:extLst>
          </p:cNvPr>
          <p:cNvSpPr/>
          <p:nvPr/>
        </p:nvSpPr>
        <p:spPr>
          <a:xfrm>
            <a:off x="577537" y="2048928"/>
            <a:ext cx="3221779" cy="3108543"/>
          </a:xfrm>
          <a:prstGeom prst="rect">
            <a:avLst/>
          </a:prstGeom>
        </p:spPr>
        <p:txBody>
          <a:bodyPr wrap="none">
            <a:spAutoFit/>
          </a:bodyPr>
          <a:lstStyle/>
          <a:p>
            <a:pPr marL="514350" indent="-514350">
              <a:buAutoNum type="arabicPeriod"/>
            </a:pPr>
            <a:r>
              <a:rPr lang="en-US" sz="2800" b="1" dirty="0">
                <a:latin typeface="Arial" panose="020B0604020202020204" pitchFamily="34" charset="0"/>
                <a:cs typeface="Arial" panose="020B0604020202020204" pitchFamily="34" charset="0"/>
              </a:rPr>
              <a:t>Economy</a:t>
            </a:r>
          </a:p>
          <a:p>
            <a:pPr marL="514350" indent="-514350">
              <a:buAutoNum type="arabicPeriod"/>
            </a:pPr>
            <a:endParaRPr lang="en-US" sz="2800" b="1" dirty="0">
              <a:latin typeface="Arial" panose="020B0604020202020204" pitchFamily="34" charset="0"/>
              <a:cs typeface="Arial" panose="020B0604020202020204" pitchFamily="34" charset="0"/>
            </a:endParaRPr>
          </a:p>
          <a:p>
            <a:pPr marL="514350" indent="-514350">
              <a:buAutoNum type="arabicPeriod"/>
            </a:pPr>
            <a:r>
              <a:rPr lang="en-US" sz="2800" b="1" dirty="0">
                <a:latin typeface="Arial" panose="020B0604020202020204" pitchFamily="34" charset="0"/>
                <a:cs typeface="Arial" panose="020B0604020202020204" pitchFamily="34" charset="0"/>
              </a:rPr>
              <a:t>Education</a:t>
            </a:r>
          </a:p>
          <a:p>
            <a:pPr marL="514350" indent="-514350">
              <a:buAutoNum type="arabicPeriod"/>
            </a:pPr>
            <a:endParaRPr lang="en-US" sz="2800" b="1" dirty="0">
              <a:latin typeface="Arial" panose="020B0604020202020204" pitchFamily="34" charset="0"/>
              <a:cs typeface="Arial" panose="020B0604020202020204" pitchFamily="34" charset="0"/>
            </a:endParaRPr>
          </a:p>
          <a:p>
            <a:pPr marL="514350" indent="-514350">
              <a:buAutoNum type="arabicPeriod"/>
            </a:pPr>
            <a:r>
              <a:rPr lang="en-US" sz="2800" b="1" dirty="0">
                <a:latin typeface="Arial" panose="020B0604020202020204" pitchFamily="34" charset="0"/>
                <a:cs typeface="Arial" panose="020B0604020202020204" pitchFamily="34" charset="0"/>
              </a:rPr>
              <a:t>Transportation</a:t>
            </a:r>
          </a:p>
          <a:p>
            <a:pPr marL="514350" indent="-514350">
              <a:buAutoNum type="arabicPeriod"/>
            </a:pPr>
            <a:endParaRPr lang="en-US" sz="2800" b="1" dirty="0">
              <a:latin typeface="Arial" panose="020B0604020202020204" pitchFamily="34" charset="0"/>
              <a:cs typeface="Arial" panose="020B0604020202020204" pitchFamily="34" charset="0"/>
            </a:endParaRPr>
          </a:p>
          <a:p>
            <a:pPr marL="514350" indent="-514350">
              <a:buAutoNum type="arabicPeriod"/>
            </a:pPr>
            <a:r>
              <a:rPr lang="en-US" sz="2800" b="1" dirty="0">
                <a:latin typeface="Arial" panose="020B0604020202020204" pitchFamily="34" charset="0"/>
                <a:cs typeface="Arial" panose="020B0604020202020204" pitchFamily="34" charset="0"/>
              </a:rPr>
              <a:t>Race</a:t>
            </a:r>
          </a:p>
        </p:txBody>
      </p:sp>
      <p:sp>
        <p:nvSpPr>
          <p:cNvPr id="8" name="Rectangle 7">
            <a:extLst>
              <a:ext uri="{FF2B5EF4-FFF2-40B4-BE49-F238E27FC236}">
                <a16:creationId xmlns:a16="http://schemas.microsoft.com/office/drawing/2014/main" id="{28526BF0-F71C-4B40-9C97-CDB7C12B32BA}"/>
              </a:ext>
            </a:extLst>
          </p:cNvPr>
          <p:cNvSpPr/>
          <p:nvPr/>
        </p:nvSpPr>
        <p:spPr>
          <a:xfrm>
            <a:off x="4765016" y="5148801"/>
            <a:ext cx="6096000" cy="1200329"/>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txBody>
          <a:bodyPr>
            <a:spAutoFit/>
          </a:bodyPr>
          <a:lstStyle/>
          <a:p>
            <a:r>
              <a:rPr lang="en-US" sz="2400" dirty="0"/>
              <a:t>'Asian Population Rate’, 'White Population Rate’,  'Hispanic Population Rate’,  'Black Population Rate'</a:t>
            </a:r>
          </a:p>
        </p:txBody>
      </p:sp>
      <p:sp>
        <p:nvSpPr>
          <p:cNvPr id="9" name="Rectangle 8">
            <a:extLst>
              <a:ext uri="{FF2B5EF4-FFF2-40B4-BE49-F238E27FC236}">
                <a16:creationId xmlns:a16="http://schemas.microsoft.com/office/drawing/2014/main" id="{152D58EB-B1C9-C64B-970B-3A33CE89913B}"/>
              </a:ext>
            </a:extLst>
          </p:cNvPr>
          <p:cNvSpPr/>
          <p:nvPr/>
        </p:nvSpPr>
        <p:spPr>
          <a:xfrm>
            <a:off x="4765016" y="3960502"/>
            <a:ext cx="6096000" cy="830997"/>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txBody>
          <a:bodyPr>
            <a:spAutoFit/>
          </a:bodyPr>
          <a:lstStyle/>
          <a:p>
            <a:r>
              <a:rPr lang="en-US" sz="2400" dirty="0"/>
              <a:t>'Public Transport Rate', 'Personal Transport Rate’,  'Commute Time Car'</a:t>
            </a:r>
          </a:p>
        </p:txBody>
      </p:sp>
      <p:sp>
        <p:nvSpPr>
          <p:cNvPr id="10" name="Rectangle 9">
            <a:extLst>
              <a:ext uri="{FF2B5EF4-FFF2-40B4-BE49-F238E27FC236}">
                <a16:creationId xmlns:a16="http://schemas.microsoft.com/office/drawing/2014/main" id="{7CB8F219-CE54-4C4C-8DAC-B8E195DA12EF}"/>
              </a:ext>
            </a:extLst>
          </p:cNvPr>
          <p:cNvSpPr/>
          <p:nvPr/>
        </p:nvSpPr>
        <p:spPr>
          <a:xfrm>
            <a:off x="4765016" y="2772203"/>
            <a:ext cx="6096000" cy="830997"/>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spAutoFit/>
          </a:bodyPr>
          <a:lstStyle/>
          <a:p>
            <a:r>
              <a:rPr lang="en-US" sz="2400" dirty="0"/>
              <a:t>'College Rate', 'Uneducated Rate’, 'High School Rate’, 'Housing units', 'Median Age'</a:t>
            </a:r>
          </a:p>
        </p:txBody>
      </p:sp>
      <p:sp>
        <p:nvSpPr>
          <p:cNvPr id="11" name="Rectangle 10">
            <a:extLst>
              <a:ext uri="{FF2B5EF4-FFF2-40B4-BE49-F238E27FC236}">
                <a16:creationId xmlns:a16="http://schemas.microsoft.com/office/drawing/2014/main" id="{564D6CB7-1C4B-DE44-A66B-98B16FC45DF1}"/>
              </a:ext>
            </a:extLst>
          </p:cNvPr>
          <p:cNvSpPr/>
          <p:nvPr/>
        </p:nvSpPr>
        <p:spPr>
          <a:xfrm>
            <a:off x="4765016" y="1583904"/>
            <a:ext cx="6269777" cy="830997"/>
          </a:xfrm>
          <a:prstGeom prst="rect">
            <a:avLst/>
          </a:prstGeom>
          <a:gradFill>
            <a:gsLst>
              <a:gs pos="0">
                <a:schemeClr val="accent1">
                  <a:lumMod val="5000"/>
                  <a:lumOff val="95000"/>
                </a:schemeClr>
              </a:gs>
              <a:gs pos="6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n-US" sz="2400" dirty="0"/>
              <a:t>'Household Income’, 'Poverty Rate', 'House Value’,  'Monthly Owner Cost’,  'Monthly Rent'</a:t>
            </a:r>
          </a:p>
        </p:txBody>
      </p:sp>
    </p:spTree>
    <p:extLst>
      <p:ext uri="{BB962C8B-B14F-4D97-AF65-F5344CB8AC3E}">
        <p14:creationId xmlns:p14="http://schemas.microsoft.com/office/powerpoint/2010/main" val="843818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03BE79-02AB-1F41-90AC-E8B0A7966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083" y="73545"/>
            <a:ext cx="8691605" cy="6784455"/>
          </a:xfrm>
          <a:prstGeom prst="rect">
            <a:avLst/>
          </a:prstGeom>
        </p:spPr>
      </p:pic>
      <p:sp>
        <p:nvSpPr>
          <p:cNvPr id="9" name="Rectangle 8">
            <a:extLst>
              <a:ext uri="{FF2B5EF4-FFF2-40B4-BE49-F238E27FC236}">
                <a16:creationId xmlns:a16="http://schemas.microsoft.com/office/drawing/2014/main" id="{B8026241-0D67-554A-B383-6FA7EBE8C59F}"/>
              </a:ext>
            </a:extLst>
          </p:cNvPr>
          <p:cNvSpPr/>
          <p:nvPr/>
        </p:nvSpPr>
        <p:spPr>
          <a:xfrm>
            <a:off x="-88135" y="0"/>
            <a:ext cx="2262158" cy="954107"/>
          </a:xfrm>
          <a:prstGeom prst="rect">
            <a:avLst/>
          </a:prstGeom>
        </p:spPr>
        <p:txBody>
          <a:bodyPr wrap="none">
            <a:spAutoFit/>
          </a:bodyPr>
          <a:lstStyle/>
          <a:p>
            <a:r>
              <a:rPr lang="en-US" sz="2800" b="1" dirty="0">
                <a:latin typeface="Arial" panose="020B0604020202020204" pitchFamily="34" charset="0"/>
                <a:cs typeface="Arial" panose="020B0604020202020204" pitchFamily="34" charset="0"/>
              </a:rPr>
              <a:t>House Price</a:t>
            </a:r>
          </a:p>
          <a:p>
            <a:pPr marL="514350" indent="-514350">
              <a:buAutoNum type="arabicPeriod"/>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9717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3637</TotalTime>
  <Words>491</Words>
  <Application>Microsoft Macintosh PowerPoint</Application>
  <PresentationFormat>Widescreen</PresentationFormat>
  <Paragraphs>96</Paragraphs>
  <Slides>26</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Roboto</vt:lpstr>
      <vt:lpstr>Times New Roman,Bold</vt:lpstr>
      <vt:lpstr>Wingdings</vt:lpstr>
      <vt:lpstr>Office Theme</vt:lpstr>
      <vt:lpstr>Analysis for Best Cities to Live in California</vt:lpstr>
      <vt:lpstr>About the Project.</vt:lpstr>
      <vt:lpstr>Motivation</vt:lpstr>
      <vt:lpstr>PowerPoint Presentation</vt:lpstr>
      <vt:lpstr>Need for analysis..</vt:lpstr>
      <vt:lpstr>Approach</vt:lpstr>
      <vt:lpstr>PowerPoint Presentation</vt:lpstr>
      <vt:lpstr>PowerPoint Presentation</vt:lpstr>
      <vt:lpstr>PowerPoint Presentation</vt:lpstr>
      <vt:lpstr>PowerPoint Presentation</vt:lpstr>
      <vt:lpstr>PowerPoint Presentation</vt:lpstr>
      <vt:lpstr>2. Education</vt:lpstr>
      <vt:lpstr>PowerPoint Presentation</vt:lpstr>
      <vt:lpstr>4. Race</vt:lpstr>
      <vt:lpstr>PowerPoint Presentation</vt:lpstr>
      <vt:lpstr>House Value for Different Years</vt:lpstr>
      <vt:lpstr>Correlation</vt:lpstr>
      <vt:lpstr>Best 5 cities </vt:lpstr>
      <vt:lpstr>gmaps</vt:lpstr>
      <vt:lpstr>Data Modeling</vt:lpstr>
      <vt:lpstr>PowerPoint Presentation</vt:lpstr>
      <vt:lpstr>Conclusion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for Best Cities to live in California</dc:title>
  <dc:creator>v himabindu</dc:creator>
  <cp:lastModifiedBy>Pandey, Sudip</cp:lastModifiedBy>
  <cp:revision>44</cp:revision>
  <dcterms:created xsi:type="dcterms:W3CDTF">2021-09-26T04:41:02Z</dcterms:created>
  <dcterms:modified xsi:type="dcterms:W3CDTF">2021-09-28T17:56:28Z</dcterms:modified>
</cp:coreProperties>
</file>